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1" r:id="rId4"/>
  </p:sldMasterIdLst>
  <p:notesMasterIdLst>
    <p:notesMasterId r:id="rId37"/>
  </p:notesMasterIdLst>
  <p:sldIdLst>
    <p:sldId id="320" r:id="rId5"/>
    <p:sldId id="322" r:id="rId6"/>
    <p:sldId id="323" r:id="rId7"/>
    <p:sldId id="326" r:id="rId8"/>
    <p:sldId id="324" r:id="rId9"/>
    <p:sldId id="325" r:id="rId10"/>
    <p:sldId id="327" r:id="rId11"/>
    <p:sldId id="328" r:id="rId12"/>
    <p:sldId id="329" r:id="rId13"/>
    <p:sldId id="330" r:id="rId14"/>
    <p:sldId id="331" r:id="rId15"/>
    <p:sldId id="332" r:id="rId16"/>
    <p:sldId id="333" r:id="rId17"/>
    <p:sldId id="334" r:id="rId18"/>
    <p:sldId id="335" r:id="rId19"/>
    <p:sldId id="336" r:id="rId20"/>
    <p:sldId id="337" r:id="rId21"/>
    <p:sldId id="338" r:id="rId22"/>
    <p:sldId id="339" r:id="rId23"/>
    <p:sldId id="340" r:id="rId24"/>
    <p:sldId id="342" r:id="rId25"/>
    <p:sldId id="345" r:id="rId26"/>
    <p:sldId id="344" r:id="rId27"/>
    <p:sldId id="346" r:id="rId28"/>
    <p:sldId id="347" r:id="rId29"/>
    <p:sldId id="348" r:id="rId30"/>
    <p:sldId id="349" r:id="rId31"/>
    <p:sldId id="350" r:id="rId32"/>
    <p:sldId id="351" r:id="rId33"/>
    <p:sldId id="352" r:id="rId34"/>
    <p:sldId id="353" r:id="rId35"/>
    <p:sldId id="321" r:id="rId3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8C95AF4-4F36-4933-AB76-104D0C4C8A28}">
          <p14:sldIdLst>
            <p14:sldId id="320"/>
          </p14:sldIdLst>
        </p14:section>
        <p14:section name="ch1_intro" id="{290FEBD6-7A84-4587-95BB-45C896E82F4A}">
          <p14:sldIdLst>
            <p14:sldId id="322"/>
            <p14:sldId id="323"/>
            <p14:sldId id="326"/>
          </p14:sldIdLst>
        </p14:section>
        <p14:section name="ch2_wb-&amp;-ws" id="{04CB4299-6CCE-4778-AFDE-44CB65391529}">
          <p14:sldIdLst>
            <p14:sldId id="324"/>
            <p14:sldId id="325"/>
            <p14:sldId id="327"/>
            <p14:sldId id="328"/>
            <p14:sldId id="329"/>
            <p14:sldId id="330"/>
          </p14:sldIdLst>
        </p14:section>
        <p14:section name="ch3_cell_&amp;_cell_values" id="{1F93CB3F-BB5B-4B8E-AE95-046B6B187FC7}">
          <p14:sldIdLst>
            <p14:sldId id="331"/>
            <p14:sldId id="332"/>
            <p14:sldId id="333"/>
            <p14:sldId id="334"/>
            <p14:sldId id="335"/>
            <p14:sldId id="336"/>
          </p14:sldIdLst>
        </p14:section>
        <p14:section name="ch4_styles-and-formatting" id="{BE861C98-10EF-4445-8BBB-1BEEED348BD6}">
          <p14:sldIdLst>
            <p14:sldId id="337"/>
            <p14:sldId id="338"/>
            <p14:sldId id="339"/>
            <p14:sldId id="340"/>
            <p14:sldId id="342"/>
            <p14:sldId id="345"/>
          </p14:sldIdLst>
        </p14:section>
        <p14:section name="ch5_charts-and-graphs" id="{9B25FE20-55D7-48D4-813D-CFC1E08413BA}">
          <p14:sldIdLst>
            <p14:sldId id="344"/>
            <p14:sldId id="346"/>
            <p14:sldId id="347"/>
            <p14:sldId id="348"/>
            <p14:sldId id="349"/>
            <p14:sldId id="350"/>
            <p14:sldId id="351"/>
            <p14:sldId id="352"/>
            <p14:sldId id="353"/>
          </p14:sldIdLst>
        </p14:section>
        <p14:section name="ch6_images-and-drawings" id="{F6E86BFA-0E0F-43BE-AF19-F3DC6E3DD45D}">
          <p14:sldIdLst/>
        </p14:section>
        <p14:section name="covers" id="{4F2CDF44-8EA2-4CD8-A232-2646FBA1D618}">
          <p14:sldIdLst>
            <p14:sldId id="32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68D230F3-CF80-4859-8CE7-A43EE81993B5}"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5953"/>
  </p:normalViewPr>
  <p:slideViewPr>
    <p:cSldViewPr snapToGrid="0">
      <p:cViewPr varScale="1">
        <p:scale>
          <a:sx n="57" d="100"/>
          <a:sy n="57" d="100"/>
        </p:scale>
        <p:origin x="39" y="47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viewProps" Target="view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8B987B-6643-43AA-9B56-509B80CCD0F3}" type="datetimeFigureOut">
              <a:rPr lang="en-US" smtClean="0"/>
              <a:t>12/30/2025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0D42F3-CDD5-4B19-B3DB-7C5223465AF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10580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9.svg"/><Relationship Id="rId7" Type="http://schemas.openxmlformats.org/officeDocument/2006/relationships/image" Target="../media/image5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Relationship Id="rId9" Type="http://schemas.openxmlformats.org/officeDocument/2006/relationships/image" Target="../media/image7.sv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Relationship Id="rId9" Type="http://schemas.openxmlformats.org/officeDocument/2006/relationships/image" Target="../media/image11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A87D9900-95AD-EC4F-B7E1-959F052103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50000"/>
          <a:stretch>
            <a:fillRect/>
          </a:stretch>
        </p:blipFill>
        <p:spPr>
          <a:xfrm>
            <a:off x="999081" y="2"/>
            <a:ext cx="4389120" cy="2194559"/>
          </a:xfrm>
          <a:custGeom>
            <a:avLst/>
            <a:gdLst>
              <a:gd name="connsiteX0" fmla="*/ 0 w 4389120"/>
              <a:gd name="connsiteY0" fmla="*/ 0 h 2194559"/>
              <a:gd name="connsiteX1" fmla="*/ 4389120 w 4389120"/>
              <a:gd name="connsiteY1" fmla="*/ 0 h 2194559"/>
              <a:gd name="connsiteX2" fmla="*/ 4389120 w 4389120"/>
              <a:gd name="connsiteY2" fmla="*/ 2194559 h 2194559"/>
              <a:gd name="connsiteX3" fmla="*/ 0 w 4389120"/>
              <a:gd name="connsiteY3" fmla="*/ 2194559 h 2194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89120" h="2194559">
                <a:moveTo>
                  <a:pt x="0" y="0"/>
                </a:moveTo>
                <a:lnTo>
                  <a:pt x="4389120" y="0"/>
                </a:lnTo>
                <a:lnTo>
                  <a:pt x="4389120" y="2194559"/>
                </a:lnTo>
                <a:lnTo>
                  <a:pt x="0" y="2194559"/>
                </a:lnTo>
                <a:close/>
              </a:path>
            </a:pathLst>
          </a:cu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F600C6AD-400C-F5F8-0A07-09147BFB8C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7924"/>
          <a:stretch>
            <a:fillRect/>
          </a:stretch>
        </p:blipFill>
        <p:spPr>
          <a:xfrm>
            <a:off x="0" y="191268"/>
            <a:ext cx="2916372" cy="4389120"/>
          </a:xfrm>
          <a:custGeom>
            <a:avLst/>
            <a:gdLst>
              <a:gd name="connsiteX0" fmla="*/ 0 w 2916372"/>
              <a:gd name="connsiteY0" fmla="*/ 0 h 4389120"/>
              <a:gd name="connsiteX1" fmla="*/ 2916372 w 2916372"/>
              <a:gd name="connsiteY1" fmla="*/ 0 h 4389120"/>
              <a:gd name="connsiteX2" fmla="*/ 2916372 w 2916372"/>
              <a:gd name="connsiteY2" fmla="*/ 4389120 h 4389120"/>
              <a:gd name="connsiteX3" fmla="*/ 0 w 2916372"/>
              <a:gd name="connsiteY3" fmla="*/ 4389120 h 4389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16372" h="4389120">
                <a:moveTo>
                  <a:pt x="0" y="0"/>
                </a:moveTo>
                <a:lnTo>
                  <a:pt x="2916372" y="0"/>
                </a:lnTo>
                <a:lnTo>
                  <a:pt x="2916372" y="4389120"/>
                </a:lnTo>
                <a:lnTo>
                  <a:pt x="0" y="4389120"/>
                </a:lnTo>
                <a:close/>
              </a:path>
            </a:pathLst>
          </a:cu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3301EBB8-0583-30D5-D5C9-6064F992C3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12529" b="23302"/>
          <a:stretch>
            <a:fillRect/>
          </a:stretch>
        </p:blipFill>
        <p:spPr>
          <a:xfrm>
            <a:off x="0" y="3632200"/>
            <a:ext cx="3839210" cy="3261166"/>
          </a:xfrm>
          <a:custGeom>
            <a:avLst/>
            <a:gdLst>
              <a:gd name="connsiteX0" fmla="*/ 0 w 3839210"/>
              <a:gd name="connsiteY0" fmla="*/ 0 h 3261166"/>
              <a:gd name="connsiteX1" fmla="*/ 3839210 w 3839210"/>
              <a:gd name="connsiteY1" fmla="*/ 0 h 3261166"/>
              <a:gd name="connsiteX2" fmla="*/ 3839210 w 3839210"/>
              <a:gd name="connsiteY2" fmla="*/ 3261166 h 3261166"/>
              <a:gd name="connsiteX3" fmla="*/ 0 w 3839210"/>
              <a:gd name="connsiteY3" fmla="*/ 3261166 h 3261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39210" h="3261166">
                <a:moveTo>
                  <a:pt x="0" y="0"/>
                </a:moveTo>
                <a:lnTo>
                  <a:pt x="3839210" y="0"/>
                </a:lnTo>
                <a:lnTo>
                  <a:pt x="3839210" y="3261166"/>
                </a:lnTo>
                <a:lnTo>
                  <a:pt x="0" y="3261166"/>
                </a:lnTo>
                <a:close/>
              </a:path>
            </a:pathLst>
          </a:cu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4E425898-E19E-D66B-9FE6-55FE52BAB7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441049" y="602835"/>
            <a:ext cx="202311" cy="21945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5783E0-630B-D6BD-1914-F6A39C5730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30801" y="1140460"/>
            <a:ext cx="8001256" cy="5166360"/>
          </a:xfrm>
        </p:spPr>
        <p:txBody>
          <a:bodyPr anchor="ctr"/>
          <a:lstStyle>
            <a:lvl1pPr>
              <a:lnSpc>
                <a:spcPct val="75000"/>
              </a:lnSpc>
              <a:spcBef>
                <a:spcPts val="600"/>
              </a:spcBef>
              <a:spcAft>
                <a:spcPts val="1200"/>
              </a:spcAft>
              <a:defRPr sz="7200" baseline="0"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810956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+ Table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8D17B18E-FE26-116A-87BB-F2B149413D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6726" y="1097238"/>
            <a:ext cx="11094723" cy="1207457"/>
          </a:xfrm>
        </p:spPr>
        <p:txBody>
          <a:bodyPr lIns="0"/>
          <a:lstStyle>
            <a:lvl1pPr>
              <a:defRPr sz="4400" spc="-15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CEB1FEE7-93DB-2CE9-DCDC-716894A7C0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42880" y="517325"/>
            <a:ext cx="911963" cy="480364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3200" b="1" i="0">
                <a:solidFill>
                  <a:schemeClr val="bg1"/>
                </a:solidFill>
                <a:latin typeface="+mn-lt"/>
                <a:cs typeface="Kalinga" panose="020B0502040204020203" pitchFamily="34" charset="0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Content Placeholder 13">
            <a:extLst>
              <a:ext uri="{FF2B5EF4-FFF2-40B4-BE49-F238E27FC236}">
                <a16:creationId xmlns:a16="http://schemas.microsoft.com/office/drawing/2014/main" id="{C631A2C5-44A9-8EF8-E747-353DD34AB2E7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594358" y="2417765"/>
            <a:ext cx="6680202" cy="3967795"/>
          </a:xfrm>
        </p:spPr>
        <p:txBody>
          <a:bodyPr lIns="45720">
            <a:normAutofit/>
          </a:bodyPr>
          <a:lstStyle>
            <a:lvl1pPr marL="347472" indent="-347472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000" b="0"/>
            </a:lvl1pPr>
            <a:lvl2pPr marL="740664" indent="-283464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000" b="0"/>
            </a:lvl2pPr>
            <a:lvl3pPr marL="1257300" indent="-34290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000" b="0"/>
            </a:lvl3pPr>
            <a:lvl4pPr marL="1714500" indent="-34290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000" b="0"/>
            </a:lvl4pPr>
            <a:lvl5pPr marL="2114550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000" b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able Placeholder 6">
            <a:extLst>
              <a:ext uri="{FF2B5EF4-FFF2-40B4-BE49-F238E27FC236}">
                <a16:creationId xmlns:a16="http://schemas.microsoft.com/office/drawing/2014/main" id="{8B30A748-E024-5BE9-6F18-C89041707629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>
          <a:xfrm>
            <a:off x="7823200" y="2417763"/>
            <a:ext cx="3838248" cy="3967794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B7FEADB-D66E-282A-67E4-D956C95B4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548639" y="709368"/>
            <a:ext cx="10043161" cy="639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Graphic 16">
            <a:extLst>
              <a:ext uri="{FF2B5EF4-FFF2-40B4-BE49-F238E27FC236}">
                <a16:creationId xmlns:a16="http://schemas.microsoft.com/office/drawing/2014/main" id="{E73CB4F7-C5C8-2612-B625-01F8BC9487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41049" y="602835"/>
            <a:ext cx="202311" cy="21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2275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able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8D17B18E-FE26-116A-87BB-F2B149413D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6726" y="1097238"/>
            <a:ext cx="11094723" cy="1207457"/>
          </a:xfrm>
        </p:spPr>
        <p:txBody>
          <a:bodyPr lIns="0"/>
          <a:lstStyle>
            <a:lvl1pPr>
              <a:defRPr sz="4400" spc="-15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CEB1FEE7-93DB-2CE9-DCDC-716894A7C0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42880" y="517325"/>
            <a:ext cx="911963" cy="480364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3200" b="1" i="0">
                <a:solidFill>
                  <a:schemeClr val="bg1"/>
                </a:solidFill>
                <a:latin typeface="+mn-lt"/>
                <a:cs typeface="Kalinga" panose="020B0502040204020203" pitchFamily="34" charset="0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able Placeholder 6">
            <a:extLst>
              <a:ext uri="{FF2B5EF4-FFF2-40B4-BE49-F238E27FC236}">
                <a16:creationId xmlns:a16="http://schemas.microsoft.com/office/drawing/2014/main" id="{8B30A748-E024-5BE9-6F18-C89041707629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>
          <a:xfrm>
            <a:off x="566724" y="2417763"/>
            <a:ext cx="11094724" cy="396779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B7FEADB-D66E-282A-67E4-D956C95B4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548639" y="709368"/>
            <a:ext cx="10043161" cy="639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Graphic 16">
            <a:extLst>
              <a:ext uri="{FF2B5EF4-FFF2-40B4-BE49-F238E27FC236}">
                <a16:creationId xmlns:a16="http://schemas.microsoft.com/office/drawing/2014/main" id="{E73CB4F7-C5C8-2612-B625-01F8BC9487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41049" y="602835"/>
            <a:ext cx="202311" cy="21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9877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ntent 2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8D17B18E-FE26-116A-87BB-F2B149413D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6726" y="1097238"/>
            <a:ext cx="11094723" cy="1207457"/>
          </a:xfrm>
        </p:spPr>
        <p:txBody>
          <a:bodyPr lIns="0"/>
          <a:lstStyle>
            <a:lvl1pPr>
              <a:defRPr sz="4400" spc="-15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CEB1FEE7-93DB-2CE9-DCDC-716894A7C0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42880" y="517325"/>
            <a:ext cx="911963" cy="480364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3200" b="1" i="0">
                <a:solidFill>
                  <a:schemeClr val="bg1"/>
                </a:solidFill>
                <a:latin typeface="+mn-lt"/>
                <a:cs typeface="Kalinga" panose="020B0502040204020203" pitchFamily="34" charset="0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Content Placeholder 13">
            <a:extLst>
              <a:ext uri="{FF2B5EF4-FFF2-40B4-BE49-F238E27FC236}">
                <a16:creationId xmlns:a16="http://schemas.microsoft.com/office/drawing/2014/main" id="{C631A2C5-44A9-8EF8-E747-353DD34AB2E7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551487" y="2392441"/>
            <a:ext cx="6977073" cy="3967795"/>
          </a:xfrm>
        </p:spPr>
        <p:txBody>
          <a:bodyPr>
            <a:normAutofit/>
          </a:bodyPr>
          <a:lstStyle>
            <a:lvl1pPr marL="347472" indent="-347472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000" b="0"/>
            </a:lvl1pPr>
            <a:lvl2pPr marL="800100" indent="-34290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800" b="0"/>
            </a:lvl2pPr>
            <a:lvl3pPr marL="1257300" indent="-34290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600" b="0"/>
            </a:lvl3pPr>
            <a:lvl4pPr marL="1714500" indent="-34290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400" b="0"/>
            </a:lvl4pPr>
            <a:lvl5pPr marL="2114550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200" b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7276C322-4595-4F82-C8A6-C97FC28C12AB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8005773" y="2392440"/>
            <a:ext cx="3655675" cy="3967795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None/>
              <a:defRPr sz="2000" b="0"/>
            </a:lvl1pPr>
            <a:lvl2pPr marL="347472" indent="-342900">
              <a:lnSpc>
                <a:spcPct val="12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000" b="0"/>
            </a:lvl2pPr>
            <a:lvl3pPr marL="713232" indent="-342900">
              <a:lnSpc>
                <a:spcPct val="12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000" b="0"/>
            </a:lvl3pPr>
            <a:lvl4pPr marL="1078992" indent="-342900">
              <a:lnSpc>
                <a:spcPct val="12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000" b="0"/>
            </a:lvl4pPr>
            <a:lvl5pPr marL="1837944" indent="-285750">
              <a:lnSpc>
                <a:spcPct val="12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000" b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B7FEADB-D66E-282A-67E4-D956C95B4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548639" y="709368"/>
            <a:ext cx="10043161" cy="639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Graphic 16">
            <a:extLst>
              <a:ext uri="{FF2B5EF4-FFF2-40B4-BE49-F238E27FC236}">
                <a16:creationId xmlns:a16="http://schemas.microsoft.com/office/drawing/2014/main" id="{E73CB4F7-C5C8-2612-B625-01F8BC9487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41049" y="602835"/>
            <a:ext cx="202311" cy="21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3736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"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619982B1-35C2-DE4A-CC6C-C7EF3864FD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41049" y="602835"/>
            <a:ext cx="202311" cy="219456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11330D7F-AB80-0985-7B65-80D66CC841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51653" b="49194"/>
          <a:stretch>
            <a:fillRect/>
          </a:stretch>
        </p:blipFill>
        <p:spPr>
          <a:xfrm>
            <a:off x="10095411" y="4663440"/>
            <a:ext cx="2121988" cy="2229926"/>
          </a:xfrm>
          <a:custGeom>
            <a:avLst/>
            <a:gdLst>
              <a:gd name="connsiteX0" fmla="*/ 0 w 2121988"/>
              <a:gd name="connsiteY0" fmla="*/ 0 h 2229926"/>
              <a:gd name="connsiteX1" fmla="*/ 2121988 w 2121988"/>
              <a:gd name="connsiteY1" fmla="*/ 0 h 2229926"/>
              <a:gd name="connsiteX2" fmla="*/ 2121988 w 2121988"/>
              <a:gd name="connsiteY2" fmla="*/ 2229926 h 2229926"/>
              <a:gd name="connsiteX3" fmla="*/ 0 w 2121988"/>
              <a:gd name="connsiteY3" fmla="*/ 2229926 h 2229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21988" h="2229926">
                <a:moveTo>
                  <a:pt x="0" y="0"/>
                </a:moveTo>
                <a:lnTo>
                  <a:pt x="2121988" y="0"/>
                </a:lnTo>
                <a:lnTo>
                  <a:pt x="2121988" y="2229926"/>
                </a:lnTo>
                <a:lnTo>
                  <a:pt x="0" y="2229926"/>
                </a:lnTo>
                <a:close/>
              </a:path>
            </a:pathLst>
          </a:cu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355AA66F-C4B1-E34A-8E6B-F893310B2E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t="50000"/>
          <a:stretch>
            <a:fillRect/>
          </a:stretch>
        </p:blipFill>
        <p:spPr>
          <a:xfrm>
            <a:off x="6228080" y="2"/>
            <a:ext cx="4046220" cy="2194559"/>
          </a:xfrm>
          <a:custGeom>
            <a:avLst/>
            <a:gdLst>
              <a:gd name="connsiteX0" fmla="*/ 0 w 4046220"/>
              <a:gd name="connsiteY0" fmla="*/ 0 h 2194559"/>
              <a:gd name="connsiteX1" fmla="*/ 4046220 w 4046220"/>
              <a:gd name="connsiteY1" fmla="*/ 0 h 2194559"/>
              <a:gd name="connsiteX2" fmla="*/ 4046220 w 4046220"/>
              <a:gd name="connsiteY2" fmla="*/ 2194559 h 2194559"/>
              <a:gd name="connsiteX3" fmla="*/ 0 w 4046220"/>
              <a:gd name="connsiteY3" fmla="*/ 2194559 h 2194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46220" h="2194559">
                <a:moveTo>
                  <a:pt x="0" y="0"/>
                </a:moveTo>
                <a:lnTo>
                  <a:pt x="4046220" y="0"/>
                </a:lnTo>
                <a:lnTo>
                  <a:pt x="4046220" y="2194559"/>
                </a:lnTo>
                <a:lnTo>
                  <a:pt x="0" y="2194559"/>
                </a:lnTo>
                <a:close/>
              </a:path>
            </a:pathLst>
          </a:cu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55700ADD-BC9D-410F-D6AC-1D0E4F1043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l="50000" b="30164"/>
          <a:stretch>
            <a:fillRect/>
          </a:stretch>
        </p:blipFill>
        <p:spPr>
          <a:xfrm>
            <a:off x="0" y="3923964"/>
            <a:ext cx="2194560" cy="2969402"/>
          </a:xfrm>
          <a:custGeom>
            <a:avLst/>
            <a:gdLst>
              <a:gd name="connsiteX0" fmla="*/ 0 w 2194560"/>
              <a:gd name="connsiteY0" fmla="*/ 0 h 2969402"/>
              <a:gd name="connsiteX1" fmla="*/ 2194560 w 2194560"/>
              <a:gd name="connsiteY1" fmla="*/ 0 h 2969402"/>
              <a:gd name="connsiteX2" fmla="*/ 2194560 w 2194560"/>
              <a:gd name="connsiteY2" fmla="*/ 2969402 h 2969402"/>
              <a:gd name="connsiteX3" fmla="*/ 0 w 2194560"/>
              <a:gd name="connsiteY3" fmla="*/ 2969402 h 2969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94560" h="2969402">
                <a:moveTo>
                  <a:pt x="0" y="0"/>
                </a:moveTo>
                <a:lnTo>
                  <a:pt x="2194560" y="0"/>
                </a:lnTo>
                <a:lnTo>
                  <a:pt x="2194560" y="2969402"/>
                </a:lnTo>
                <a:lnTo>
                  <a:pt x="0" y="2969402"/>
                </a:lnTo>
                <a:close/>
              </a:path>
            </a:pathLst>
          </a:cu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F9091067-F6AB-B1C8-2F06-423B82E6EE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4807" y="1049447"/>
            <a:ext cx="5910270" cy="5094386"/>
          </a:xfrm>
        </p:spPr>
        <p:txBody>
          <a:bodyPr rIns="0" anchor="ctr"/>
          <a:lstStyle>
            <a:lvl1pPr>
              <a:defRPr sz="7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D4F7BB3-A204-D529-DD36-39D4311F354A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355077" y="1049447"/>
            <a:ext cx="4922837" cy="5094386"/>
          </a:xfrm>
        </p:spPr>
        <p:txBody>
          <a:bodyPr anchor="ctr">
            <a:normAutofit/>
          </a:bodyPr>
          <a:lstStyle>
            <a:lvl1pPr>
              <a:lnSpc>
                <a:spcPct val="100000"/>
              </a:lnSpc>
              <a:spcBef>
                <a:spcPts val="1000"/>
              </a:spcBef>
              <a:defRPr sz="2800" b="0"/>
            </a:lvl1pPr>
            <a:lvl2pPr>
              <a:lnSpc>
                <a:spcPct val="100000"/>
              </a:lnSpc>
              <a:spcBef>
                <a:spcPts val="1000"/>
              </a:spcBef>
              <a:defRPr sz="2400" b="0"/>
            </a:lvl2pPr>
            <a:lvl3pPr>
              <a:lnSpc>
                <a:spcPct val="100000"/>
              </a:lnSpc>
              <a:spcBef>
                <a:spcPts val="1000"/>
              </a:spcBef>
              <a:defRPr sz="2000" b="0"/>
            </a:lvl3pPr>
            <a:lvl4pPr>
              <a:lnSpc>
                <a:spcPct val="100000"/>
              </a:lnSpc>
              <a:spcBef>
                <a:spcPts val="1000"/>
              </a:spcBef>
              <a:defRPr sz="1800" b="0"/>
            </a:lvl4pPr>
            <a:lvl5pPr>
              <a:lnSpc>
                <a:spcPct val="100000"/>
              </a:lnSpc>
              <a:spcBef>
                <a:spcPts val="1000"/>
              </a:spcBef>
              <a:defRPr sz="1600" b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843314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8D17B18E-FE26-116A-87BB-F2B149413D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6726" y="1097238"/>
            <a:ext cx="5011113" cy="5048974"/>
          </a:xfrm>
        </p:spPr>
        <p:txBody>
          <a:bodyPr lIns="0"/>
          <a:lstStyle>
            <a:lvl1pPr>
              <a:defRPr sz="4400" spc="-15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CEB1FEE7-93DB-2CE9-DCDC-716894A7C0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42880" y="517325"/>
            <a:ext cx="911963" cy="480364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3200" b="1" i="0">
                <a:solidFill>
                  <a:schemeClr val="bg1"/>
                </a:solidFill>
                <a:latin typeface="+mn-lt"/>
                <a:cs typeface="Kalinga" panose="020B0502040204020203" pitchFamily="34" charset="0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7276C322-4595-4F82-C8A6-C97FC28C12AB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370317" y="1091885"/>
            <a:ext cx="5130734" cy="5048973"/>
          </a:xfrm>
        </p:spPr>
        <p:txBody>
          <a:bodyPr>
            <a:normAutofit/>
          </a:bodyPr>
          <a:lstStyle>
            <a:lvl1pPr marL="457200" indent="-457200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+mj-lt"/>
              <a:buAutoNum type="arabicPeriod"/>
              <a:defRPr sz="2800" b="0"/>
            </a:lvl1pPr>
            <a:lvl2pPr marL="800100" indent="-342900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+mj-lt"/>
              <a:buAutoNum type="arabicPeriod"/>
              <a:defRPr sz="2400" b="0"/>
            </a:lvl2pPr>
            <a:lvl3pPr marL="1257300" indent="-342900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+mj-lt"/>
              <a:buAutoNum type="arabicPeriod"/>
              <a:defRPr sz="2000" b="0"/>
            </a:lvl3pPr>
            <a:lvl4pPr marL="1714500" indent="-342900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+mj-lt"/>
              <a:buAutoNum type="arabicPeriod"/>
              <a:defRPr sz="1800" b="0"/>
            </a:lvl4pPr>
            <a:lvl5pPr marL="2057400" indent="-228600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+mj-lt"/>
              <a:buAutoNum type="arabicPeriod"/>
              <a:defRPr sz="1600" b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B7FEADB-D66E-282A-67E4-D956C95B4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548639" y="709368"/>
            <a:ext cx="10043161" cy="639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Graphic 16">
            <a:extLst>
              <a:ext uri="{FF2B5EF4-FFF2-40B4-BE49-F238E27FC236}">
                <a16:creationId xmlns:a16="http://schemas.microsoft.com/office/drawing/2014/main" id="{E73CB4F7-C5C8-2612-B625-01F8BC9487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41049" y="602835"/>
            <a:ext cx="202311" cy="21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3107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ro"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8D17B18E-FE26-116A-87BB-F2B149413D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6726" y="1097238"/>
            <a:ext cx="7472374" cy="1913892"/>
          </a:xfrm>
        </p:spPr>
        <p:txBody>
          <a:bodyPr lIns="0"/>
          <a:lstStyle>
            <a:lvl1pPr>
              <a:defRPr sz="4400" spc="-15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CEB1FEE7-93DB-2CE9-DCDC-716894A7C0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42880" y="517325"/>
            <a:ext cx="911963" cy="480364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3200" b="1" i="0">
                <a:solidFill>
                  <a:schemeClr val="bg1"/>
                </a:solidFill>
                <a:latin typeface="+mn-lt"/>
                <a:cs typeface="Kalinga" panose="020B0502040204020203" pitchFamily="34" charset="0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7276C322-4595-4F82-C8A6-C97FC28C12AB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566723" y="3152220"/>
            <a:ext cx="6977077" cy="3264017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+mj-lt"/>
              <a:buNone/>
              <a:defRPr sz="2800" b="0"/>
            </a:lvl1pPr>
            <a:lvl2pPr marL="457200" indent="0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+mj-lt"/>
              <a:buNone/>
              <a:defRPr sz="2400" b="0"/>
            </a:lvl2pPr>
            <a:lvl3pPr marL="914400" indent="0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+mj-lt"/>
              <a:buNone/>
              <a:defRPr sz="2000" b="0"/>
            </a:lvl3pPr>
            <a:lvl4pPr marL="1371600" indent="0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+mj-lt"/>
              <a:buNone/>
              <a:defRPr sz="1800" b="0"/>
            </a:lvl4pPr>
            <a:lvl5pPr marL="1828800" indent="0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+mj-lt"/>
              <a:buNone/>
              <a:defRPr sz="1600" b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B7FEADB-D66E-282A-67E4-D956C95B4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548639" y="709368"/>
            <a:ext cx="10043161" cy="639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Graphic 16">
            <a:extLst>
              <a:ext uri="{FF2B5EF4-FFF2-40B4-BE49-F238E27FC236}">
                <a16:creationId xmlns:a16="http://schemas.microsoft.com/office/drawing/2014/main" id="{E73CB4F7-C5C8-2612-B625-01F8BC9487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41049" y="602835"/>
            <a:ext cx="202311" cy="219456"/>
          </a:xfrm>
          <a:prstGeom prst="rect">
            <a:avLst/>
          </a:prstGeom>
        </p:spPr>
      </p:pic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CD50F62-7F43-2FBB-55E3-23F62939700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039100" y="1096963"/>
            <a:ext cx="4152900" cy="5761037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46485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"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318A9A4E-F149-44F8-9FAE-8ABA2BD261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50000"/>
          <a:stretch>
            <a:fillRect/>
          </a:stretch>
        </p:blipFill>
        <p:spPr>
          <a:xfrm flipV="1">
            <a:off x="1881504" y="4663441"/>
            <a:ext cx="4389120" cy="2194559"/>
          </a:xfrm>
          <a:custGeom>
            <a:avLst/>
            <a:gdLst>
              <a:gd name="connsiteX0" fmla="*/ 0 w 4389120"/>
              <a:gd name="connsiteY0" fmla="*/ 0 h 2194559"/>
              <a:gd name="connsiteX1" fmla="*/ 4389120 w 4389120"/>
              <a:gd name="connsiteY1" fmla="*/ 0 h 2194559"/>
              <a:gd name="connsiteX2" fmla="*/ 4389120 w 4389120"/>
              <a:gd name="connsiteY2" fmla="*/ 2194559 h 2194559"/>
              <a:gd name="connsiteX3" fmla="*/ 0 w 4389120"/>
              <a:gd name="connsiteY3" fmla="*/ 2194559 h 2194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89120" h="2194559">
                <a:moveTo>
                  <a:pt x="0" y="0"/>
                </a:moveTo>
                <a:lnTo>
                  <a:pt x="4389120" y="0"/>
                </a:lnTo>
                <a:lnTo>
                  <a:pt x="4389120" y="2194559"/>
                </a:lnTo>
                <a:lnTo>
                  <a:pt x="0" y="2194559"/>
                </a:lnTo>
                <a:close/>
              </a:path>
            </a:pathLst>
          </a:cu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444170C3-9FB6-324B-DD88-972B181F5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49956" r="-1"/>
          <a:stretch/>
        </p:blipFill>
        <p:spPr>
          <a:xfrm flipH="1">
            <a:off x="10185174" y="1234440"/>
            <a:ext cx="2024907" cy="4389120"/>
          </a:xfrm>
          <a:custGeom>
            <a:avLst/>
            <a:gdLst>
              <a:gd name="connsiteX0" fmla="*/ 0 w 2916372"/>
              <a:gd name="connsiteY0" fmla="*/ 0 h 4389120"/>
              <a:gd name="connsiteX1" fmla="*/ 2916372 w 2916372"/>
              <a:gd name="connsiteY1" fmla="*/ 0 h 4389120"/>
              <a:gd name="connsiteX2" fmla="*/ 2916372 w 2916372"/>
              <a:gd name="connsiteY2" fmla="*/ 4389120 h 4389120"/>
              <a:gd name="connsiteX3" fmla="*/ 0 w 2916372"/>
              <a:gd name="connsiteY3" fmla="*/ 4389120 h 4389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16372" h="4389120">
                <a:moveTo>
                  <a:pt x="0" y="0"/>
                </a:moveTo>
                <a:lnTo>
                  <a:pt x="2916372" y="0"/>
                </a:lnTo>
                <a:lnTo>
                  <a:pt x="2916372" y="4389120"/>
                </a:lnTo>
                <a:lnTo>
                  <a:pt x="0" y="4389120"/>
                </a:lnTo>
                <a:close/>
              </a:path>
            </a:pathLst>
          </a:cu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91091CD0-1D83-5BBE-A26C-2D7EAF8589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12529" t="-1" b="51667"/>
          <a:stretch/>
        </p:blipFill>
        <p:spPr>
          <a:xfrm flipV="1">
            <a:off x="0" y="-1"/>
            <a:ext cx="3839210" cy="2055127"/>
          </a:xfrm>
          <a:custGeom>
            <a:avLst/>
            <a:gdLst>
              <a:gd name="connsiteX0" fmla="*/ 0 w 3839210"/>
              <a:gd name="connsiteY0" fmla="*/ 0 h 3261166"/>
              <a:gd name="connsiteX1" fmla="*/ 3839210 w 3839210"/>
              <a:gd name="connsiteY1" fmla="*/ 0 h 3261166"/>
              <a:gd name="connsiteX2" fmla="*/ 3839210 w 3839210"/>
              <a:gd name="connsiteY2" fmla="*/ 3261166 h 3261166"/>
              <a:gd name="connsiteX3" fmla="*/ 0 w 3839210"/>
              <a:gd name="connsiteY3" fmla="*/ 3261166 h 3261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39210" h="3261166">
                <a:moveTo>
                  <a:pt x="0" y="0"/>
                </a:moveTo>
                <a:lnTo>
                  <a:pt x="3839210" y="0"/>
                </a:lnTo>
                <a:lnTo>
                  <a:pt x="3839210" y="3261166"/>
                </a:lnTo>
                <a:lnTo>
                  <a:pt x="0" y="3261166"/>
                </a:lnTo>
                <a:close/>
              </a:path>
            </a:pathLst>
          </a:cu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8D17B18E-FE26-116A-87BB-F2B149413D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6725" y="1097237"/>
            <a:ext cx="11076631" cy="2885630"/>
          </a:xfrm>
        </p:spPr>
        <p:txBody>
          <a:bodyPr lIns="0" rIns="0"/>
          <a:lstStyle>
            <a:lvl1pPr>
              <a:defRPr sz="7200" spc="-15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7276C322-4595-4F82-C8A6-C97FC28C12AB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4305300" y="4059067"/>
            <a:ext cx="7338056" cy="2692254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chemeClr val="bg1"/>
              </a:buClr>
              <a:buFont typeface="+mj-lt"/>
              <a:buNone/>
              <a:defRPr sz="2800" b="0"/>
            </a:lvl1pPr>
            <a:lvl2pPr marL="4572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chemeClr val="bg1"/>
              </a:buClr>
              <a:buFont typeface="+mj-lt"/>
              <a:buNone/>
              <a:defRPr sz="2400" b="0"/>
            </a:lvl2pPr>
            <a:lvl3pPr marL="9144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chemeClr val="bg1"/>
              </a:buClr>
              <a:buFont typeface="+mj-lt"/>
              <a:buNone/>
              <a:defRPr sz="2000" b="0"/>
            </a:lvl3pPr>
            <a:lvl4pPr marL="13716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chemeClr val="bg1"/>
              </a:buClr>
              <a:buFont typeface="+mj-lt"/>
              <a:buNone/>
              <a:defRPr sz="1800" b="0"/>
            </a:lvl4pPr>
            <a:lvl5pPr marL="18288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chemeClr val="bg1"/>
              </a:buClr>
              <a:buFont typeface="+mj-lt"/>
              <a:buNone/>
              <a:defRPr sz="1600" b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E73CB4F7-C5C8-2612-B625-01F8BC9487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441049" y="602835"/>
            <a:ext cx="202311" cy="21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1562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+ Content 1"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B7FEADB-D66E-282A-67E4-D956C95B4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548639" y="709368"/>
            <a:ext cx="10043161" cy="639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Graphic 16">
            <a:extLst>
              <a:ext uri="{FF2B5EF4-FFF2-40B4-BE49-F238E27FC236}">
                <a16:creationId xmlns:a16="http://schemas.microsoft.com/office/drawing/2014/main" id="{E73CB4F7-C5C8-2612-B625-01F8BC9487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41049" y="602835"/>
            <a:ext cx="202311" cy="219456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8D17B18E-FE26-116A-87BB-F2B149413D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6726" y="1097238"/>
            <a:ext cx="5011113" cy="5048974"/>
          </a:xfrm>
        </p:spPr>
        <p:txBody>
          <a:bodyPr lIns="0"/>
          <a:lstStyle>
            <a:lvl1pPr>
              <a:defRPr sz="4400" spc="-15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CEB1FEE7-93DB-2CE9-DCDC-716894A7C0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42880" y="517325"/>
            <a:ext cx="911963" cy="480364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3200" b="1" i="0">
                <a:solidFill>
                  <a:schemeClr val="bg1"/>
                </a:solidFill>
                <a:latin typeface="+mn-lt"/>
                <a:cs typeface="Kalinga" panose="020B0502040204020203" pitchFamily="34" charset="0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7276C322-4595-4F82-C8A6-C97FC28C12AB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370316" y="1091885"/>
            <a:ext cx="5273043" cy="5056747"/>
          </a:xfrm>
        </p:spPr>
        <p:txBody>
          <a:bodyPr>
            <a:normAutofit/>
          </a:bodyPr>
          <a:lstStyle>
            <a:lvl1pPr marL="347472" indent="-347472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800" b="0"/>
            </a:lvl1pPr>
            <a:lvl2pPr marL="800100" indent="-342900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400" b="0"/>
            </a:lvl2pPr>
            <a:lvl3pPr marL="1257300" indent="-342900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000" b="0"/>
            </a:lvl3pPr>
            <a:lvl4pPr marL="1714500" indent="-342900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800" b="0"/>
            </a:lvl4pPr>
            <a:lvl5pPr marL="2114550" indent="-285750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600" b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631103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 2"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8D17B18E-FE26-116A-87BB-F2B149413D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8165" y="3870960"/>
            <a:ext cx="11533835" cy="2941320"/>
          </a:xfrm>
        </p:spPr>
        <p:txBody>
          <a:bodyPr lIns="0" tIns="0" rIns="0" bIns="0" anchor="ctr"/>
          <a:lstStyle>
            <a:lvl1pPr>
              <a:lnSpc>
                <a:spcPct val="75000"/>
              </a:lnSpc>
              <a:spcBef>
                <a:spcPts val="1000"/>
              </a:spcBef>
              <a:spcAft>
                <a:spcPts val="600"/>
              </a:spcAft>
              <a:defRPr sz="7200" spc="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C506222-0BCA-9701-399C-0CF92FA2316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1112500" cy="37719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E73CB4F7-C5C8-2612-B625-01F8BC9487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41049" y="602835"/>
            <a:ext cx="202311" cy="21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6984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 + Content"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8D17B18E-FE26-116A-87BB-F2B149413D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6726" y="1097238"/>
            <a:ext cx="11094723" cy="1207457"/>
          </a:xfrm>
        </p:spPr>
        <p:txBody>
          <a:bodyPr lIns="0"/>
          <a:lstStyle>
            <a:lvl1pPr>
              <a:defRPr sz="4400" spc="-15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CEB1FEE7-93DB-2CE9-DCDC-716894A7C0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42880" y="517325"/>
            <a:ext cx="911963" cy="480364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3200" b="1" i="0">
                <a:solidFill>
                  <a:schemeClr val="bg1"/>
                </a:solidFill>
                <a:latin typeface="+mn-lt"/>
                <a:cs typeface="Kalinga" panose="020B0502040204020203" pitchFamily="34" charset="0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1F0DABCC-5F7F-4B44-B780-46F5D46079D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2433638"/>
            <a:ext cx="5821363" cy="3967162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7276C322-4595-4F82-C8A6-C97FC28C12AB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357926" y="2433005"/>
            <a:ext cx="5303523" cy="3967795"/>
          </a:xfrm>
        </p:spPr>
        <p:txBody>
          <a:bodyPr>
            <a:normAutofit/>
          </a:bodyPr>
          <a:lstStyle>
            <a:lvl1pPr marL="347472" indent="-347472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000" b="0"/>
            </a:lvl1pPr>
            <a:lvl2pPr marL="800100" indent="-342900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800" b="0"/>
            </a:lvl2pPr>
            <a:lvl3pPr marL="1257300" indent="-342900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600" b="0"/>
            </a:lvl3pPr>
            <a:lvl4pPr marL="1714500" indent="-342900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400" b="0"/>
            </a:lvl4pPr>
            <a:lvl5pPr marL="2114550" indent="-285750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200" b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B7FEADB-D66E-282A-67E4-D956C95B4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548639" y="709368"/>
            <a:ext cx="10043161" cy="639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Graphic 16">
            <a:extLst>
              <a:ext uri="{FF2B5EF4-FFF2-40B4-BE49-F238E27FC236}">
                <a16:creationId xmlns:a16="http://schemas.microsoft.com/office/drawing/2014/main" id="{E73CB4F7-C5C8-2612-B625-01F8BC9487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41049" y="602835"/>
            <a:ext cx="202311" cy="21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1146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mparison"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8D17B18E-FE26-116A-87BB-F2B149413D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6726" y="1097238"/>
            <a:ext cx="11094723" cy="1207457"/>
          </a:xfrm>
        </p:spPr>
        <p:txBody>
          <a:bodyPr lIns="0"/>
          <a:lstStyle>
            <a:lvl1pPr>
              <a:defRPr sz="4400" spc="-15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CEB1FEE7-93DB-2CE9-DCDC-716894A7C0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42880" y="517325"/>
            <a:ext cx="911963" cy="480364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3200" b="1" i="0">
                <a:solidFill>
                  <a:schemeClr val="bg1"/>
                </a:solidFill>
                <a:latin typeface="+mn-lt"/>
                <a:cs typeface="Kalinga" panose="020B0502040204020203" pitchFamily="34" charset="0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Content Placeholder 13">
            <a:extLst>
              <a:ext uri="{FF2B5EF4-FFF2-40B4-BE49-F238E27FC236}">
                <a16:creationId xmlns:a16="http://schemas.microsoft.com/office/drawing/2014/main" id="{C631A2C5-44A9-8EF8-E747-353DD34AB2E7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566726" y="2392441"/>
            <a:ext cx="5303523" cy="3967795"/>
          </a:xfrm>
        </p:spPr>
        <p:txBody>
          <a:bodyPr>
            <a:normAutofit/>
          </a:bodyPr>
          <a:lstStyle>
            <a:lvl1pPr marL="347472" indent="-347472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000" b="0"/>
            </a:lvl1pPr>
            <a:lvl2pPr marL="800100" indent="-342900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800" b="0"/>
            </a:lvl2pPr>
            <a:lvl3pPr marL="1257300" indent="-342900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600" b="0"/>
            </a:lvl3pPr>
            <a:lvl4pPr marL="1714500" indent="-342900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400" b="0"/>
            </a:lvl4pPr>
            <a:lvl5pPr marL="2114550" indent="-285750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200" b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7276C322-4595-4F82-C8A6-C97FC28C12AB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367472" y="2392441"/>
            <a:ext cx="5303523" cy="3967795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None/>
              <a:defRPr sz="2000" b="0"/>
            </a:lvl1pPr>
            <a:lvl2pPr marL="347472" indent="-342900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000" b="0"/>
            </a:lvl2pPr>
            <a:lvl3pPr marL="713232" indent="-342900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000" b="0"/>
            </a:lvl3pPr>
            <a:lvl4pPr marL="1078992" indent="-342900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000" b="0"/>
            </a:lvl4pPr>
            <a:lvl5pPr marL="1837944" indent="-285750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000" b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B7FEADB-D66E-282A-67E4-D956C95B4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548639" y="709368"/>
            <a:ext cx="10043161" cy="639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Graphic 16">
            <a:extLst>
              <a:ext uri="{FF2B5EF4-FFF2-40B4-BE49-F238E27FC236}">
                <a16:creationId xmlns:a16="http://schemas.microsoft.com/office/drawing/2014/main" id="{E73CB4F7-C5C8-2612-B625-01F8BC9487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41049" y="602835"/>
            <a:ext cx="202311" cy="21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5451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ntent 1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8D17B18E-FE26-116A-87BB-F2B149413D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6726" y="1097238"/>
            <a:ext cx="11094723" cy="1207457"/>
          </a:xfrm>
        </p:spPr>
        <p:txBody>
          <a:bodyPr lIns="0"/>
          <a:lstStyle>
            <a:lvl1pPr>
              <a:defRPr sz="4400" spc="-15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CEB1FEE7-93DB-2CE9-DCDC-716894A7C0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42880" y="517325"/>
            <a:ext cx="911963" cy="480364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3200" b="1" i="0">
                <a:solidFill>
                  <a:schemeClr val="bg1"/>
                </a:solidFill>
                <a:latin typeface="+mn-lt"/>
                <a:cs typeface="Kalinga" panose="020B0502040204020203" pitchFamily="34" charset="0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Content Placeholder 13">
            <a:extLst>
              <a:ext uri="{FF2B5EF4-FFF2-40B4-BE49-F238E27FC236}">
                <a16:creationId xmlns:a16="http://schemas.microsoft.com/office/drawing/2014/main" id="{C631A2C5-44A9-8EF8-E747-353DD34AB2E7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551487" y="2392441"/>
            <a:ext cx="3456633" cy="3967795"/>
          </a:xfrm>
        </p:spPr>
        <p:txBody>
          <a:bodyPr>
            <a:normAutofit/>
          </a:bodyPr>
          <a:lstStyle>
            <a:lvl1pPr marL="347472" indent="-347472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000" b="0"/>
            </a:lvl1pPr>
            <a:lvl2pPr marL="800100" indent="-34290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800" b="0"/>
            </a:lvl2pPr>
            <a:lvl3pPr marL="1257300" indent="-34290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600" b="0"/>
            </a:lvl3pPr>
            <a:lvl4pPr marL="1714500" indent="-34290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400" b="0"/>
            </a:lvl4pPr>
            <a:lvl5pPr marL="2114550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200" b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7276C322-4595-4F82-C8A6-C97FC28C12AB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4701538" y="2392441"/>
            <a:ext cx="6969458" cy="3967795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None/>
              <a:defRPr sz="2000" b="0"/>
            </a:lvl1pPr>
            <a:lvl2pPr marL="347472" indent="-342900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000" b="0"/>
            </a:lvl2pPr>
            <a:lvl3pPr marL="713232" indent="-342900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000" b="0"/>
            </a:lvl3pPr>
            <a:lvl4pPr marL="1078992" indent="-342900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000" b="0"/>
            </a:lvl4pPr>
            <a:lvl5pPr marL="1837944" indent="-285750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000" b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B7FEADB-D66E-282A-67E4-D956C95B4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548639" y="709368"/>
            <a:ext cx="10043161" cy="639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Graphic 16">
            <a:extLst>
              <a:ext uri="{FF2B5EF4-FFF2-40B4-BE49-F238E27FC236}">
                <a16:creationId xmlns:a16="http://schemas.microsoft.com/office/drawing/2014/main" id="{E73CB4F7-C5C8-2612-B625-01F8BC9487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41049" y="602835"/>
            <a:ext cx="202311" cy="21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2275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44806" y="1432518"/>
            <a:ext cx="7958331" cy="223760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11808" y="3696004"/>
            <a:ext cx="7796540" cy="23798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D88E8CDA-4B53-1285-4909-D3A5FB6B36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63671" y="459077"/>
            <a:ext cx="2267211" cy="480363"/>
          </a:xfrm>
          <a:prstGeom prst="rect">
            <a:avLst/>
          </a:prstGeom>
        </p:spPr>
        <p:txBody>
          <a:bodyPr vert="horz" lIns="0" tIns="0" rIns="91440" bIns="18288" rtlCol="0" anchor="ctr"/>
          <a:lstStyle>
            <a:lvl1pPr algn="l">
              <a:defRPr sz="1200" b="1" i="0">
                <a:solidFill>
                  <a:schemeClr val="bg1"/>
                </a:solidFill>
                <a:latin typeface="Kalinga" panose="020B0502040204020203" pitchFamily="34" charset="0"/>
                <a:cs typeface="Kalinga" panose="020B0502040204020203" pitchFamily="34" charset="0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00A2341-0273-5256-69F5-7D63AFB933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59025" y="459081"/>
            <a:ext cx="789138" cy="480364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4000" b="1" i="0">
                <a:solidFill>
                  <a:schemeClr val="bg1"/>
                </a:solidFill>
                <a:latin typeface="Kalinga" panose="020B0502040204020203" pitchFamily="34" charset="0"/>
                <a:cs typeface="Kalinga" panose="020B0502040204020203" pitchFamily="34" charset="0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80" r:id="rId1"/>
    <p:sldLayoutId id="2147483676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79" r:id="rId13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8000" b="1" i="0" kern="1200" cap="none" spc="-300">
          <a:solidFill>
            <a:schemeClr val="bg1"/>
          </a:solidFill>
          <a:effectLst/>
          <a:latin typeface="+mj-lt"/>
          <a:ea typeface="+mj-ea"/>
          <a:cs typeface="Kalinga" panose="020B0502040204020203" pitchFamily="34" charset="0"/>
        </a:defRPr>
      </a:lvl1pPr>
    </p:titleStyle>
    <p:bodyStyle>
      <a:lvl1pPr marL="0" indent="0" algn="l" defTabSz="914400" rtl="0" eaLnBrk="1" latinLnBrk="0" hangingPunct="1">
        <a:lnSpc>
          <a:spcPct val="120000"/>
        </a:lnSpc>
        <a:spcBef>
          <a:spcPts val="10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None/>
        <a:defRPr sz="2000" b="1" i="0" kern="1200" spc="0">
          <a:solidFill>
            <a:schemeClr val="bg1"/>
          </a:solidFill>
          <a:effectLst/>
          <a:latin typeface="+mn-lt"/>
          <a:ea typeface="+mn-ea"/>
          <a:cs typeface="Kalinga" panose="020B0502040204020203" pitchFamily="34" charset="0"/>
        </a:defRPr>
      </a:lvl1pPr>
      <a:lvl2pPr marL="457200" indent="0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None/>
        <a:defRPr sz="1800" b="1" i="0" kern="1200" spc="0">
          <a:solidFill>
            <a:schemeClr val="bg1"/>
          </a:solidFill>
          <a:effectLst/>
          <a:latin typeface="+mn-lt"/>
          <a:ea typeface="+mn-ea"/>
          <a:cs typeface="Kalinga" panose="020B0502040204020203" pitchFamily="34" charset="0"/>
        </a:defRPr>
      </a:lvl2pPr>
      <a:lvl3pPr marL="914400" indent="0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None/>
        <a:defRPr sz="1600" b="1" i="0" kern="1200" spc="0">
          <a:solidFill>
            <a:schemeClr val="bg1"/>
          </a:solidFill>
          <a:effectLst/>
          <a:latin typeface="+mn-lt"/>
          <a:ea typeface="+mn-ea"/>
          <a:cs typeface="Kalinga" panose="020B0502040204020203" pitchFamily="34" charset="0"/>
        </a:defRPr>
      </a:lvl3pPr>
      <a:lvl4pPr marL="1371600" indent="0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None/>
        <a:defRPr sz="1400" b="1" i="0" kern="1200" spc="0">
          <a:solidFill>
            <a:schemeClr val="bg1"/>
          </a:solidFill>
          <a:effectLst/>
          <a:latin typeface="+mn-lt"/>
          <a:ea typeface="+mn-ea"/>
          <a:cs typeface="Kalinga" panose="020B0502040204020203" pitchFamily="34" charset="0"/>
        </a:defRPr>
      </a:lvl4pPr>
      <a:lvl5pPr marL="1828800" indent="0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None/>
        <a:defRPr sz="1200" b="1" i="0" kern="1200" spc="0">
          <a:solidFill>
            <a:schemeClr val="bg1"/>
          </a:solidFill>
          <a:effectLst/>
          <a:latin typeface="+mn-lt"/>
          <a:ea typeface="+mn-ea"/>
          <a:cs typeface="Kalinga" panose="020B0502040204020203" pitchFamily="34" charset="0"/>
        </a:defRPr>
      </a:lvl5pPr>
      <a:lvl6pPr marL="2642616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108960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575304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04164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0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5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4FE68D0-70C9-8FD8-C561-6E5A215947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7720" y="386081"/>
            <a:ext cx="4305340" cy="60858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3BF772B-3650-D31C-D6C1-7A8A4C4F9B2C}"/>
              </a:ext>
            </a:extLst>
          </p:cNvPr>
          <p:cNvSpPr txBox="1"/>
          <p:nvPr/>
        </p:nvSpPr>
        <p:spPr>
          <a:xfrm>
            <a:off x="10160" y="11225"/>
            <a:ext cx="2123440" cy="1200329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7200" dirty="0">
                <a:solidFill>
                  <a:schemeClr val="accent5"/>
                </a:solidFill>
                <a:latin typeface="Trade Gothic Next Heavy" panose="020F0502020204030204" pitchFamily="34" charset="0"/>
              </a:rPr>
              <a:t>001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9264D0B-60A7-39BB-94D9-2E33F67F836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</a:blip>
          <a:stretch>
            <a:fillRect/>
          </a:stretch>
        </p:blipFill>
        <p:spPr>
          <a:xfrm>
            <a:off x="96611" y="2780714"/>
            <a:ext cx="5024357" cy="335952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F1BBDD8-0A72-E913-2448-3BA8443C3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7931" y="386081"/>
            <a:ext cx="9944229" cy="281399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6000" dirty="0">
                <a:solidFill>
                  <a:schemeClr val="accent4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Mastering Python’s openpyxl</a:t>
            </a:r>
            <a:br>
              <a:rPr lang="en-US" sz="6000" dirty="0">
                <a:solidFill>
                  <a:schemeClr val="accent4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US" sz="6000" dirty="0">
                <a:solidFill>
                  <a:schemeClr val="accent4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- </a:t>
            </a:r>
            <a:r>
              <a:rPr lang="en-US" sz="6000" dirty="0">
                <a:solidFill>
                  <a:schemeClr val="accent4">
                    <a:lumMod val="75000"/>
                  </a:schemeClr>
                </a:solidFill>
                <a:highlight>
                  <a:srgbClr val="FFFF00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Opening &amp; Introduction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2CC9015-B7F3-F24D-B127-B0466DA3C9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0024" y="3930857"/>
            <a:ext cx="3615903" cy="147859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D546092E-BA63-3421-2087-D30B991B434D}"/>
              </a:ext>
            </a:extLst>
          </p:cNvPr>
          <p:cNvGrpSpPr/>
          <p:nvPr/>
        </p:nvGrpSpPr>
        <p:grpSpPr>
          <a:xfrm>
            <a:off x="7914382" y="3200071"/>
            <a:ext cx="4272378" cy="3190569"/>
            <a:chOff x="7914382" y="3200071"/>
            <a:chExt cx="4272378" cy="3190569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0793CF43-D6DF-EC40-980C-97D5EFDF76A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914382" y="3200071"/>
              <a:ext cx="3827397" cy="319056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DC8A5E2-B67B-8ADD-54E6-EAE0078635D7}"/>
                </a:ext>
              </a:extLst>
            </p:cNvPr>
            <p:cNvSpPr txBox="1"/>
            <p:nvPr/>
          </p:nvSpPr>
          <p:spPr>
            <a:xfrm>
              <a:off x="11005026" y="3334764"/>
              <a:ext cx="1031051" cy="307777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altLang="zh-CN" sz="1400" dirty="0">
                  <a:latin typeface="72 Black" panose="020B0A04030603020204" pitchFamily="34" charset="0"/>
                  <a:cs typeface="72 Black" panose="020B0A04030603020204" pitchFamily="34" charset="0"/>
                </a:rPr>
                <a:t>openpyxl</a:t>
              </a:r>
              <a:endParaRPr lang="en-US" sz="1400" dirty="0">
                <a:latin typeface="72 Black" panose="020B0A04030603020204" pitchFamily="34" charset="0"/>
                <a:cs typeface="72 Black" panose="020B0A04030603020204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245706D-BF86-F10B-43B2-8E9C8B7A2F4F}"/>
                </a:ext>
              </a:extLst>
            </p:cNvPr>
            <p:cNvSpPr txBox="1"/>
            <p:nvPr/>
          </p:nvSpPr>
          <p:spPr>
            <a:xfrm>
              <a:off x="10854344" y="3852924"/>
              <a:ext cx="1332416" cy="307777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altLang="zh-CN" sz="1400" dirty="0">
                  <a:latin typeface="72 Black" panose="020B0A04030603020204" pitchFamily="34" charset="0"/>
                  <a:cs typeface="72 Black" panose="020B0A04030603020204" pitchFamily="34" charset="0"/>
                </a:rPr>
                <a:t>python-docx</a:t>
              </a:r>
              <a:endParaRPr lang="en-US" sz="1400" dirty="0">
                <a:latin typeface="72 Black" panose="020B0A04030603020204" pitchFamily="34" charset="0"/>
                <a:cs typeface="72 Black" panose="020B0A04030603020204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BEE9D83-C01D-37B8-5635-8CDB8ED32076}"/>
                </a:ext>
              </a:extLst>
            </p:cNvPr>
            <p:cNvSpPr txBox="1"/>
            <p:nvPr/>
          </p:nvSpPr>
          <p:spPr>
            <a:xfrm>
              <a:off x="10885774" y="4371084"/>
              <a:ext cx="1300356" cy="307777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altLang="zh-CN" sz="1400" dirty="0">
                  <a:latin typeface="72 Black" panose="020B0A04030603020204" pitchFamily="34" charset="0"/>
                  <a:cs typeface="72 Black" panose="020B0A04030603020204" pitchFamily="34" charset="0"/>
                </a:rPr>
                <a:t>python-pptx</a:t>
              </a:r>
              <a:endParaRPr lang="en-US" sz="1400" dirty="0">
                <a:latin typeface="72 Black" panose="020B0A04030603020204" pitchFamily="34" charset="0"/>
                <a:cs typeface="72 Black" panose="020B0A0403060302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B00E66C-AC94-186B-75D3-F00C8F612F3B}"/>
                </a:ext>
              </a:extLst>
            </p:cNvPr>
            <p:cNvSpPr txBox="1"/>
            <p:nvPr/>
          </p:nvSpPr>
          <p:spPr>
            <a:xfrm>
              <a:off x="11046074" y="4967893"/>
              <a:ext cx="1011815" cy="307777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altLang="zh-CN" sz="1400" dirty="0">
                  <a:latin typeface="72 Black" panose="020B0A04030603020204" pitchFamily="34" charset="0"/>
                  <a:cs typeface="72 Black" panose="020B0A04030603020204" pitchFamily="34" charset="0"/>
                </a:rPr>
                <a:t>pypdf2/3</a:t>
              </a:r>
              <a:endParaRPr lang="en-US" sz="1400" dirty="0">
                <a:latin typeface="72 Black" panose="020B0A04030603020204" pitchFamily="34" charset="0"/>
                <a:cs typeface="72 Black" panose="020B0A04030603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17945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4A4006-32F8-F928-F698-25BECE6976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2C01FD5-0805-84A2-C6CC-533074FFA4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103" y="318151"/>
            <a:ext cx="9296964" cy="584916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35091245-35E5-A4AD-B726-40AC4FD69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4240" y="72887"/>
            <a:ext cx="9255756" cy="107700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Mastering openpyxl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ADEB54-EC53-E0AC-5EDE-48BEE0FD3645}"/>
              </a:ext>
            </a:extLst>
          </p:cNvPr>
          <p:cNvSpPr txBox="1"/>
          <p:nvPr/>
        </p:nvSpPr>
        <p:spPr>
          <a:xfrm>
            <a:off x="0" y="4859"/>
            <a:ext cx="2336800" cy="1446550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dirty="0">
                <a:solidFill>
                  <a:schemeClr val="accent5"/>
                </a:solidFill>
                <a:latin typeface="Trade Gothic Next Heavy" panose="020F0502020204030204" pitchFamily="34" charset="0"/>
              </a:rPr>
              <a:t>010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D7DAFCD-949F-7BB3-B036-2A1EA9EA0C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20" y="5574693"/>
            <a:ext cx="2661920" cy="10884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82E9E7E-713A-8C48-146C-1BEDB7754F8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032760" y="5076647"/>
            <a:ext cx="8750300" cy="1781353"/>
          </a:xfr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>
            <a:normAutofit fontScale="70000" lnSpcReduction="20000"/>
          </a:bodyPr>
          <a:lstStyle/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US" sz="46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2. Workbook and Worksheet Objects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US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2.6 Working w/ Multiple Workbooks &amp; 2.7 Workbook Properties</a:t>
            </a:r>
          </a:p>
        </p:txBody>
      </p:sp>
    </p:spTree>
    <p:extLst>
      <p:ext uri="{BB962C8B-B14F-4D97-AF65-F5344CB8AC3E}">
        <p14:creationId xmlns:p14="http://schemas.microsoft.com/office/powerpoint/2010/main" val="6763792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8E9284-C39A-0DDE-84A5-5B5F22F8E2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02A73F8-9FAB-10D6-0E12-18C61E8302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4" y="521563"/>
            <a:ext cx="8750300" cy="544576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6B0DC27E-3F78-35A9-EACB-6138A7AE08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4240" y="72887"/>
            <a:ext cx="9255756" cy="107700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Mastering openpyxl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F6623C4-C5BB-3310-5C85-7220441489BE}"/>
              </a:ext>
            </a:extLst>
          </p:cNvPr>
          <p:cNvSpPr txBox="1"/>
          <p:nvPr/>
        </p:nvSpPr>
        <p:spPr>
          <a:xfrm>
            <a:off x="0" y="4859"/>
            <a:ext cx="2336800" cy="1446550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dirty="0">
                <a:solidFill>
                  <a:schemeClr val="accent5"/>
                </a:solidFill>
                <a:latin typeface="Trade Gothic Next Heavy" panose="020F0502020204030204" pitchFamily="34" charset="0"/>
              </a:rPr>
              <a:t>011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EFD09BD-CB24-8EC6-B002-B2DCE1924B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20" y="5574693"/>
            <a:ext cx="2661920" cy="10884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773EB64-E669-F32C-9934-9C84AF4BDA2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032760" y="5076647"/>
            <a:ext cx="8750300" cy="1781353"/>
          </a:xfr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>
            <a:normAutofit/>
          </a:bodyPr>
          <a:lstStyle/>
          <a:p>
            <a:r>
              <a:rPr lang="en-US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3. Cells and Cells Values</a:t>
            </a:r>
          </a:p>
          <a:p>
            <a:r>
              <a:rPr lang="en-US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3.1 Accessing Cell Values</a:t>
            </a:r>
          </a:p>
        </p:txBody>
      </p:sp>
    </p:spTree>
    <p:extLst>
      <p:ext uri="{BB962C8B-B14F-4D97-AF65-F5344CB8AC3E}">
        <p14:creationId xmlns:p14="http://schemas.microsoft.com/office/powerpoint/2010/main" val="20424888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34E226-7E46-4785-F85D-09BD970DBF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90683E2A-24BE-716A-CC44-104AC0656D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940" y="345986"/>
            <a:ext cx="9053443" cy="577295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929B67F1-42CE-C4B7-C8CC-ABFE013A93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4240" y="72887"/>
            <a:ext cx="9255756" cy="107700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Mastering openpyxl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A10AE6-50F9-56D3-D40C-BBABF42DC320}"/>
              </a:ext>
            </a:extLst>
          </p:cNvPr>
          <p:cNvSpPr txBox="1"/>
          <p:nvPr/>
        </p:nvSpPr>
        <p:spPr>
          <a:xfrm>
            <a:off x="0" y="4859"/>
            <a:ext cx="2336800" cy="1446550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dirty="0">
                <a:solidFill>
                  <a:schemeClr val="accent5"/>
                </a:solidFill>
                <a:latin typeface="Trade Gothic Next Heavy" panose="020F0502020204030204" pitchFamily="34" charset="0"/>
              </a:rPr>
              <a:t>012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D22B2AD-5BD5-CE3F-D494-A8432FD1D6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20" y="5574693"/>
            <a:ext cx="2661920" cy="10884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4A6EB7F-0505-6926-2973-B8C7D5B15C1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032760" y="5076647"/>
            <a:ext cx="8750300" cy="1781353"/>
          </a:xfr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>
            <a:normAutofit fontScale="85000" lnSpcReduction="20000"/>
          </a:bodyPr>
          <a:lstStyle/>
          <a:p>
            <a:r>
              <a:rPr lang="en-US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3. Cells and Cells Values</a:t>
            </a:r>
          </a:p>
          <a:p>
            <a:r>
              <a:rPr lang="en-US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3.2 Setting Cell Values &amp; 3.3 Data Types</a:t>
            </a:r>
          </a:p>
        </p:txBody>
      </p:sp>
    </p:spTree>
    <p:extLst>
      <p:ext uri="{BB962C8B-B14F-4D97-AF65-F5344CB8AC3E}">
        <p14:creationId xmlns:p14="http://schemas.microsoft.com/office/powerpoint/2010/main" val="23300255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49AAE0-2A43-C928-BF63-CEE6B5D059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2EDA4AF-181A-5E02-2EAB-AE4D237282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940" y="413893"/>
            <a:ext cx="9177275" cy="589679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0C91960C-D693-FDB7-2EDA-4B2678F7B5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4240" y="72887"/>
            <a:ext cx="9255756" cy="107700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Mastering openpyxl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A588D2-F9EB-9623-FF77-E6371081A5A4}"/>
              </a:ext>
            </a:extLst>
          </p:cNvPr>
          <p:cNvSpPr txBox="1"/>
          <p:nvPr/>
        </p:nvSpPr>
        <p:spPr>
          <a:xfrm>
            <a:off x="0" y="4859"/>
            <a:ext cx="2336800" cy="1446550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dirty="0">
                <a:solidFill>
                  <a:schemeClr val="accent5"/>
                </a:solidFill>
                <a:latin typeface="Trade Gothic Next Heavy" panose="020F0502020204030204" pitchFamily="34" charset="0"/>
              </a:rPr>
              <a:t>013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BB6E5A0-E09C-E9C0-1B7D-2C23F358CF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20" y="5574693"/>
            <a:ext cx="2661920" cy="10884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CC77823-B51E-CF2D-08F9-B854229DE8C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032760" y="4254525"/>
            <a:ext cx="8750300" cy="1781353"/>
          </a:xfr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>
            <a:normAutofit/>
          </a:bodyPr>
          <a:lstStyle/>
          <a:p>
            <a:r>
              <a:rPr lang="en-US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3. Cells and Cells Values</a:t>
            </a:r>
          </a:p>
          <a:p>
            <a:r>
              <a:rPr lang="en-US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3.4 Formulas and Calculations</a:t>
            </a:r>
          </a:p>
        </p:txBody>
      </p:sp>
    </p:spTree>
    <p:extLst>
      <p:ext uri="{BB962C8B-B14F-4D97-AF65-F5344CB8AC3E}">
        <p14:creationId xmlns:p14="http://schemas.microsoft.com/office/powerpoint/2010/main" val="42822879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1C64CE-D672-06DA-801F-038DC0C0E8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7CC7667-3D5C-107F-7454-E859BFBD15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441" y="523469"/>
            <a:ext cx="9301626" cy="581106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D58137FA-BE0D-C4EC-C9AF-AAFE03ED70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4240" y="72887"/>
            <a:ext cx="9255756" cy="107700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Mastering openpyxl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F955B4-2168-FA82-3841-9912D55D2D4C}"/>
              </a:ext>
            </a:extLst>
          </p:cNvPr>
          <p:cNvSpPr txBox="1"/>
          <p:nvPr/>
        </p:nvSpPr>
        <p:spPr>
          <a:xfrm>
            <a:off x="0" y="4859"/>
            <a:ext cx="2336800" cy="1446550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dirty="0">
                <a:solidFill>
                  <a:schemeClr val="accent5"/>
                </a:solidFill>
                <a:latin typeface="Trade Gothic Next Heavy" panose="020F0502020204030204" pitchFamily="34" charset="0"/>
              </a:rPr>
              <a:t>014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F207F8D-D575-10B4-F505-E062DEFEDC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20" y="5574693"/>
            <a:ext cx="2661920" cy="10884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76A6473-A9D0-6A13-D8BD-8C1884AFC93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032760" y="5076647"/>
            <a:ext cx="8750300" cy="1781353"/>
          </a:xfr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>
            <a:normAutofit/>
          </a:bodyPr>
          <a:lstStyle/>
          <a:p>
            <a:r>
              <a:rPr lang="en-US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3. Cells and Cells Values</a:t>
            </a:r>
          </a:p>
          <a:p>
            <a:r>
              <a:rPr lang="en-US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3.5 Number Formatting</a:t>
            </a:r>
          </a:p>
        </p:txBody>
      </p:sp>
    </p:spTree>
    <p:extLst>
      <p:ext uri="{BB962C8B-B14F-4D97-AF65-F5344CB8AC3E}">
        <p14:creationId xmlns:p14="http://schemas.microsoft.com/office/powerpoint/2010/main" val="13528341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A00529-AE0F-BE5E-DAC5-9CB3C7676A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6E883A6-282D-E686-C656-BB5A572BD5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2" y="480678"/>
            <a:ext cx="9255756" cy="586821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C39F4055-7EDE-AD41-A8C0-1287945E82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4240" y="72887"/>
            <a:ext cx="9255756" cy="107700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Mastering openpyxl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ECC5F0-BEFF-691F-8BAC-1C63FDCAA138}"/>
              </a:ext>
            </a:extLst>
          </p:cNvPr>
          <p:cNvSpPr txBox="1"/>
          <p:nvPr/>
        </p:nvSpPr>
        <p:spPr>
          <a:xfrm>
            <a:off x="0" y="4859"/>
            <a:ext cx="2336800" cy="1446550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dirty="0">
                <a:solidFill>
                  <a:schemeClr val="accent5"/>
                </a:solidFill>
                <a:latin typeface="Trade Gothic Next Heavy" panose="020F0502020204030204" pitchFamily="34" charset="0"/>
              </a:rPr>
              <a:t>015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57163AA-071A-3208-189E-8DDCF81501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20" y="5574693"/>
            <a:ext cx="2661920" cy="10884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28FB6D5-0C2E-9CCC-9159-0FAC97FC861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032760" y="5076647"/>
            <a:ext cx="8750300" cy="1781353"/>
          </a:xfr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>
            <a:normAutofit/>
          </a:bodyPr>
          <a:lstStyle/>
          <a:p>
            <a:r>
              <a:rPr lang="en-US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3. Cells and Cells Values</a:t>
            </a:r>
          </a:p>
          <a:p>
            <a:r>
              <a:rPr lang="en-US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3.6 Dates and Times</a:t>
            </a:r>
          </a:p>
        </p:txBody>
      </p:sp>
    </p:spTree>
    <p:extLst>
      <p:ext uri="{BB962C8B-B14F-4D97-AF65-F5344CB8AC3E}">
        <p14:creationId xmlns:p14="http://schemas.microsoft.com/office/powerpoint/2010/main" val="18595249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4D2D22-6D4A-B684-FFD9-6BD2849D4A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74C0167-5B91-1D7A-83E8-13CBD90BD9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479" y="456761"/>
            <a:ext cx="8831721" cy="581106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AAF4E118-ADEF-2835-B8B7-2DB3B43418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4240" y="72887"/>
            <a:ext cx="9255756" cy="107700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Mastering openpyxl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0C36E6-E84A-0B02-71D2-E63B0A65BD3A}"/>
              </a:ext>
            </a:extLst>
          </p:cNvPr>
          <p:cNvSpPr txBox="1"/>
          <p:nvPr/>
        </p:nvSpPr>
        <p:spPr>
          <a:xfrm>
            <a:off x="0" y="4859"/>
            <a:ext cx="2336800" cy="1446550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dirty="0">
                <a:solidFill>
                  <a:schemeClr val="accent5"/>
                </a:solidFill>
                <a:latin typeface="Trade Gothic Next Heavy" panose="020F0502020204030204" pitchFamily="34" charset="0"/>
              </a:rPr>
              <a:t>016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60A533D-24B3-ADAD-2988-831A472668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20" y="5574693"/>
            <a:ext cx="2661920" cy="10884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DF940DF-2353-7EF2-40C2-F28157227C8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032760" y="5076647"/>
            <a:ext cx="8750300" cy="1781353"/>
          </a:xfr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>
            <a:normAutofit/>
          </a:bodyPr>
          <a:lstStyle/>
          <a:p>
            <a:r>
              <a:rPr lang="en-US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3. Cells and Cells Values</a:t>
            </a:r>
          </a:p>
          <a:p>
            <a:r>
              <a:rPr lang="en-US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3.7 Working with Cell Ranges</a:t>
            </a:r>
          </a:p>
        </p:txBody>
      </p:sp>
    </p:spTree>
    <p:extLst>
      <p:ext uri="{BB962C8B-B14F-4D97-AF65-F5344CB8AC3E}">
        <p14:creationId xmlns:p14="http://schemas.microsoft.com/office/powerpoint/2010/main" val="26192179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EC19DB-FDDE-030C-8204-C83732B2C4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EF27C84-62A2-A47B-B5FD-16D7CF1429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254" y="431284"/>
            <a:ext cx="8481352" cy="616353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FE12B37A-AD5B-F8A3-C171-4A212E62B1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4240" y="72887"/>
            <a:ext cx="9255756" cy="107700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Mastering openpyxl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C9499D-0551-6928-7D17-4B8BE85D3EFB}"/>
              </a:ext>
            </a:extLst>
          </p:cNvPr>
          <p:cNvSpPr txBox="1"/>
          <p:nvPr/>
        </p:nvSpPr>
        <p:spPr>
          <a:xfrm>
            <a:off x="0" y="4859"/>
            <a:ext cx="2336800" cy="1446550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dirty="0">
                <a:solidFill>
                  <a:schemeClr val="accent5"/>
                </a:solidFill>
                <a:latin typeface="Trade Gothic Next Heavy" panose="020F0502020204030204" pitchFamily="34" charset="0"/>
              </a:rPr>
              <a:t>017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E197046-E2BC-FE6E-E561-EC91D36A99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20" y="5574693"/>
            <a:ext cx="2661920" cy="10884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A4BE4BE-7789-C2E5-2E41-872A44F1A4F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969261" y="4936949"/>
            <a:ext cx="8750300" cy="1781353"/>
          </a:xfr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>
            <a:normAutofit/>
          </a:bodyPr>
          <a:lstStyle/>
          <a:p>
            <a:r>
              <a:rPr lang="en-US" sz="48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4. Styles and Formatting</a:t>
            </a:r>
          </a:p>
          <a:p>
            <a:r>
              <a:rPr lang="en-US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4.1 Fonts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EDA0664-D92B-7FAE-D081-96A17D0174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7258" y="1149890"/>
            <a:ext cx="3333750" cy="3190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094343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C58E63-5F90-688C-51D3-F17EDA7EFB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12D045C-980D-87ED-A0E5-70E215F16B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256" y="351995"/>
            <a:ext cx="9178471" cy="615400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C0864A9D-6ABB-3C76-AA27-392662BA10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4240" y="72887"/>
            <a:ext cx="9255756" cy="107700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Mastering openpyxl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8F6AF8-5F47-689F-58AA-8EA8CE749C22}"/>
              </a:ext>
            </a:extLst>
          </p:cNvPr>
          <p:cNvSpPr txBox="1"/>
          <p:nvPr/>
        </p:nvSpPr>
        <p:spPr>
          <a:xfrm>
            <a:off x="0" y="4859"/>
            <a:ext cx="2336800" cy="1446550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dirty="0">
                <a:solidFill>
                  <a:schemeClr val="accent5"/>
                </a:solidFill>
                <a:latin typeface="Trade Gothic Next Heavy" panose="020F0502020204030204" pitchFamily="34" charset="0"/>
              </a:rPr>
              <a:t>018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08E868A-02FF-812E-417E-5BDBA626DC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20" y="5574693"/>
            <a:ext cx="2661920" cy="10884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3191BA4-DADB-D3B3-1135-08842B426FC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969261" y="4936949"/>
            <a:ext cx="8750300" cy="1781353"/>
          </a:xfr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>
            <a:normAutofit/>
          </a:bodyPr>
          <a:lstStyle/>
          <a:p>
            <a:r>
              <a:rPr lang="en-US" sz="48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4. Styles and Formatting</a:t>
            </a:r>
          </a:p>
          <a:p>
            <a:r>
              <a:rPr lang="en-US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4.2 Fill Colors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C1C6E9C-3CAF-DB8F-DAF3-686DF317B0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3588" y="1714501"/>
            <a:ext cx="3333750" cy="2819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689582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9F787A-3C6F-05B6-091B-E7E400EFC2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7924B6F-7292-89B1-3F0F-4F81AAE768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605" y="369764"/>
            <a:ext cx="9137628" cy="595034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5DADE018-5492-F60D-AF09-682A34BBC1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4240" y="72887"/>
            <a:ext cx="9255756" cy="107700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Mastering openpyxl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5E4B84-93DD-91DE-C0C1-AA33CB01AA14}"/>
              </a:ext>
            </a:extLst>
          </p:cNvPr>
          <p:cNvSpPr txBox="1"/>
          <p:nvPr/>
        </p:nvSpPr>
        <p:spPr>
          <a:xfrm>
            <a:off x="0" y="4859"/>
            <a:ext cx="2336800" cy="1446550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dirty="0">
                <a:solidFill>
                  <a:schemeClr val="accent5"/>
                </a:solidFill>
                <a:latin typeface="Trade Gothic Next Heavy" panose="020F0502020204030204" pitchFamily="34" charset="0"/>
              </a:rPr>
              <a:t>019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811BA9F-5ABB-8954-63D6-9736ECF208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20" y="5574693"/>
            <a:ext cx="2661920" cy="10884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87518A0-186A-D830-B030-E401330D4AF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969261" y="4936949"/>
            <a:ext cx="8750300" cy="1781353"/>
          </a:xfr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>
            <a:normAutofit/>
          </a:bodyPr>
          <a:lstStyle/>
          <a:p>
            <a:r>
              <a:rPr lang="en-US" sz="48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4. Styles and Formatting</a:t>
            </a:r>
          </a:p>
          <a:p>
            <a:r>
              <a:rPr lang="en-US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4.3 Borders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2E7C7A0-0082-5F5F-3049-CFD656FF03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4320" y="1454761"/>
            <a:ext cx="2409825" cy="3333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771088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9B4D5254-134A-C452-4779-F107861EC2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305" y="611388"/>
            <a:ext cx="10044855" cy="490276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80849CC-D2D0-686A-50A5-4EAE10477D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4240" y="72887"/>
            <a:ext cx="9255756" cy="107700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Mastering openpyxl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70F73AD-649A-60F2-3DAD-33E6267E44B2}"/>
              </a:ext>
            </a:extLst>
          </p:cNvPr>
          <p:cNvSpPr txBox="1"/>
          <p:nvPr/>
        </p:nvSpPr>
        <p:spPr>
          <a:xfrm>
            <a:off x="10159" y="-19334"/>
            <a:ext cx="2449407" cy="1569660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9600" dirty="0">
                <a:solidFill>
                  <a:schemeClr val="accent5"/>
                </a:solidFill>
                <a:latin typeface="Trade Gothic Next Heavy" panose="020F0502020204030204" pitchFamily="34" charset="0"/>
              </a:rPr>
              <a:t>002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0929054-2F87-FC68-1F84-6FA7FB35AD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20" y="5574693"/>
            <a:ext cx="2661920" cy="10884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3C052DD-97AF-ACCB-ABCD-1A67F839C05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045460" y="5574693"/>
            <a:ext cx="8750300" cy="1062293"/>
          </a:xfrm>
        </p:spPr>
        <p:txBody>
          <a:bodyPr anchor="ctr">
            <a:normAutofit fontScale="85000" lnSpcReduction="10000"/>
          </a:bodyPr>
          <a:lstStyle/>
          <a:p>
            <a:r>
              <a:rPr lang="en-US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1. Introduction – About openpyxl</a:t>
            </a:r>
          </a:p>
        </p:txBody>
      </p:sp>
    </p:spTree>
    <p:extLst>
      <p:ext uri="{BB962C8B-B14F-4D97-AF65-F5344CB8AC3E}">
        <p14:creationId xmlns:p14="http://schemas.microsoft.com/office/powerpoint/2010/main" val="30860655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BC7E04-74F4-A3FF-2D1C-029F48D5FA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E58419F-0410-F1C4-5484-CEB9867B1D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494" y="470407"/>
            <a:ext cx="8785306" cy="578376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BDF8F267-2B2F-3358-3C72-222DA186A2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4240" y="72887"/>
            <a:ext cx="9255756" cy="107700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Mastering openpyxl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327E75D-112B-3686-98D9-6ADC7CA84E49}"/>
              </a:ext>
            </a:extLst>
          </p:cNvPr>
          <p:cNvSpPr txBox="1"/>
          <p:nvPr/>
        </p:nvSpPr>
        <p:spPr>
          <a:xfrm>
            <a:off x="0" y="4859"/>
            <a:ext cx="2336800" cy="1446550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dirty="0">
                <a:solidFill>
                  <a:schemeClr val="accent5"/>
                </a:solidFill>
                <a:latin typeface="Trade Gothic Next Heavy" panose="020F0502020204030204" pitchFamily="34" charset="0"/>
              </a:rPr>
              <a:t>020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214449B-A79E-4E12-0784-3E6E809C15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20" y="5574693"/>
            <a:ext cx="2661920" cy="10884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B529194-EF74-48E9-077D-058AD080226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969261" y="4936949"/>
            <a:ext cx="8750300" cy="1781353"/>
          </a:xfr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>
            <a:normAutofit/>
          </a:bodyPr>
          <a:lstStyle/>
          <a:p>
            <a:r>
              <a:rPr lang="en-US" sz="48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4. Styles and Formatting</a:t>
            </a:r>
          </a:p>
          <a:p>
            <a:r>
              <a:rPr lang="en-US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4.4 Alignment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EE99AE-1FB8-A7D2-B525-E733C1E378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98958" y="1489604"/>
            <a:ext cx="3333750" cy="24479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5381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72D875-01E6-F1E2-99A7-12A34E8A8B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1FF8AA9E-0777-199B-8BDD-F2D87251FC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020" y="287867"/>
            <a:ext cx="8142694" cy="60325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08554EBE-249E-A4C1-5052-6F24B0ED7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4240" y="72887"/>
            <a:ext cx="9255756" cy="107700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Mastering openpyxl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BA0C4B-0B4F-7443-5468-A63EEFA4596B}"/>
              </a:ext>
            </a:extLst>
          </p:cNvPr>
          <p:cNvSpPr txBox="1"/>
          <p:nvPr/>
        </p:nvSpPr>
        <p:spPr>
          <a:xfrm>
            <a:off x="0" y="4859"/>
            <a:ext cx="2336800" cy="1446550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dirty="0">
                <a:solidFill>
                  <a:schemeClr val="accent5"/>
                </a:solidFill>
                <a:latin typeface="Trade Gothic Next Heavy" panose="020F0502020204030204" pitchFamily="34" charset="0"/>
              </a:rPr>
              <a:t>021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EF82FF7-FD11-5C91-D21A-B5B4551F95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20" y="5574693"/>
            <a:ext cx="2661920" cy="10884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133D61E-4E5F-802F-3643-63B33235818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969261" y="4936949"/>
            <a:ext cx="8750300" cy="1781353"/>
          </a:xfr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>
            <a:normAutofit fontScale="77500" lnSpcReduction="20000"/>
          </a:bodyPr>
          <a:lstStyle/>
          <a:p>
            <a:r>
              <a:rPr lang="en-US" sz="48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4. Styles and Formatting</a:t>
            </a:r>
          </a:p>
          <a:p>
            <a:r>
              <a:rPr lang="en-US" sz="33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4.5 Number Formats &amp; </a:t>
            </a:r>
          </a:p>
          <a:p>
            <a:r>
              <a:rPr lang="en-US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4.6 Conditional Formatting</a:t>
            </a:r>
          </a:p>
        </p:txBody>
      </p:sp>
      <p:pic>
        <p:nvPicPr>
          <p:cNvPr id="1026" name="Picture 2" descr="Choices Arrows Indicating Decision Pointing And Path">
            <a:extLst>
              <a:ext uri="{FF2B5EF4-FFF2-40B4-BE49-F238E27FC236}">
                <a16:creationId xmlns:a16="http://schemas.microsoft.com/office/drawing/2014/main" id="{E68437F3-0679-30E2-E593-3AF62BE8FD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8793" y="1331923"/>
            <a:ext cx="2848585" cy="25881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79300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4D8D4C-1AD6-D47B-5CC8-82CF8250F8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398BACE-BE74-3A4C-A678-C9DF362463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085" y="564234"/>
            <a:ext cx="7996175" cy="538360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1DE6B51B-4693-F59F-4409-51E803AC4E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4240" y="72887"/>
            <a:ext cx="9255756" cy="107700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Mastering openpyxl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7DDCDE-BB5C-45DA-4E83-E928A5CBCF12}"/>
              </a:ext>
            </a:extLst>
          </p:cNvPr>
          <p:cNvSpPr txBox="1"/>
          <p:nvPr/>
        </p:nvSpPr>
        <p:spPr>
          <a:xfrm>
            <a:off x="0" y="4859"/>
            <a:ext cx="2336800" cy="1446550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dirty="0">
                <a:solidFill>
                  <a:schemeClr val="accent5"/>
                </a:solidFill>
                <a:latin typeface="Trade Gothic Next Heavy" panose="020F0502020204030204" pitchFamily="34" charset="0"/>
              </a:rPr>
              <a:t>022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5774DF1-B821-35CE-B8DB-A64E804832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20" y="5574693"/>
            <a:ext cx="2661920" cy="10884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0C5F0AA-37A0-DBBB-8273-CF8A9027B90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969261" y="4936949"/>
            <a:ext cx="8750300" cy="1781353"/>
          </a:xfr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>
            <a:normAutofit fontScale="77500" lnSpcReduction="20000"/>
          </a:bodyPr>
          <a:lstStyle/>
          <a:p>
            <a:r>
              <a:rPr lang="en-US" sz="48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4. Styles and Formatting</a:t>
            </a:r>
          </a:p>
          <a:p>
            <a:r>
              <a:rPr lang="en-US" sz="36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4.7 </a:t>
            </a:r>
            <a:r>
              <a:rPr lang="en-US" altLang="zh-CN" sz="36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Styles and Themes &amp;</a:t>
            </a:r>
          </a:p>
          <a:p>
            <a:r>
              <a:rPr lang="en-US" altLang="zh-CN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4.8</a:t>
            </a:r>
            <a:r>
              <a:rPr lang="en-US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 Applying Styles to Cells and Ranges</a:t>
            </a:r>
          </a:p>
        </p:txBody>
      </p:sp>
    </p:spTree>
    <p:extLst>
      <p:ext uri="{BB962C8B-B14F-4D97-AF65-F5344CB8AC3E}">
        <p14:creationId xmlns:p14="http://schemas.microsoft.com/office/powerpoint/2010/main" val="21750890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D824FE-CE85-3F7B-6763-263CBCEA10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404E163-0DDF-53BF-2600-961EFADFF8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4" y="359834"/>
            <a:ext cx="7353296" cy="589703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B38C3DBA-E9FE-5B0B-A253-6D1B7FD19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4240" y="72887"/>
            <a:ext cx="9255756" cy="107700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Mastering openpyxl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F5C110-7199-E919-75C6-F1D770EEA60B}"/>
              </a:ext>
            </a:extLst>
          </p:cNvPr>
          <p:cNvSpPr txBox="1"/>
          <p:nvPr/>
        </p:nvSpPr>
        <p:spPr>
          <a:xfrm>
            <a:off x="0" y="4859"/>
            <a:ext cx="2336800" cy="1446550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dirty="0">
                <a:solidFill>
                  <a:schemeClr val="accent5"/>
                </a:solidFill>
                <a:latin typeface="Trade Gothic Next Heavy" panose="020F0502020204030204" pitchFamily="34" charset="0"/>
              </a:rPr>
              <a:t>023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76EA41F-B991-8B08-B299-5ED04EE823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20" y="5574693"/>
            <a:ext cx="2661920" cy="10884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51442F0-D70D-9783-F288-FF8515D3B7D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969261" y="4341330"/>
            <a:ext cx="8750300" cy="1781353"/>
          </a:xfr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>
            <a:normAutofit fontScale="92500"/>
          </a:bodyPr>
          <a:lstStyle/>
          <a:p>
            <a:r>
              <a:rPr lang="en-US" sz="48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5. Charts and Graphs</a:t>
            </a:r>
          </a:p>
          <a:p>
            <a:pPr>
              <a:spcBef>
                <a:spcPts val="600"/>
              </a:spcBef>
            </a:pPr>
            <a:r>
              <a:rPr lang="en-US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5.1 </a:t>
            </a:r>
            <a:r>
              <a:rPr lang="en-US" altLang="zh-CN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Creating Charts – 1) BarChart</a:t>
            </a:r>
            <a:endParaRPr lang="en-US" sz="4400" b="1" dirty="0">
              <a:solidFill>
                <a:schemeClr val="accent4">
                  <a:lumMod val="75000"/>
                </a:schemeClr>
              </a:solidFill>
              <a:latin typeface="72 Black" panose="020B0A04030603020204" pitchFamily="34" charset="0"/>
              <a:cs typeface="72 Black" panose="020B0A04030603020204" pitchFamily="34" charset="0"/>
            </a:endParaRPr>
          </a:p>
        </p:txBody>
      </p:sp>
      <p:pic>
        <p:nvPicPr>
          <p:cNvPr id="2050" name="Picture 2" descr="Royalty Free Clipart Image of a Coloured Block Chart">
            <a:extLst>
              <a:ext uri="{FF2B5EF4-FFF2-40B4-BE49-F238E27FC236}">
                <a16:creationId xmlns:a16="http://schemas.microsoft.com/office/drawing/2014/main" id="{08AB5124-70E8-AB09-0C2A-922A67E7A3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2059" y="1579034"/>
            <a:ext cx="2573903" cy="25665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15835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42545E-6D26-08F2-A681-B7AE9B67DB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559E6C6-19EB-C3F1-64CE-4D7F1CA63A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39" y="467442"/>
            <a:ext cx="7850294" cy="56515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AF1CEB39-C3A8-D8ED-A576-2DFFFAB6F3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4240" y="72887"/>
            <a:ext cx="9255756" cy="107700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Mastering openpyxl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5D6548-AAAE-75F8-1071-A8A1DA63B148}"/>
              </a:ext>
            </a:extLst>
          </p:cNvPr>
          <p:cNvSpPr txBox="1"/>
          <p:nvPr/>
        </p:nvSpPr>
        <p:spPr>
          <a:xfrm>
            <a:off x="0" y="4859"/>
            <a:ext cx="2336800" cy="1446550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dirty="0">
                <a:solidFill>
                  <a:schemeClr val="accent5"/>
                </a:solidFill>
                <a:latin typeface="Trade Gothic Next Heavy" panose="020F0502020204030204" pitchFamily="34" charset="0"/>
              </a:rPr>
              <a:t>024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D630DC1-79AA-7A2E-8A20-C4EE893A2C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20" y="5574693"/>
            <a:ext cx="2661920" cy="10884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1C0661E-2775-F580-1548-2AB762774A5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969260" y="4316163"/>
            <a:ext cx="9050019" cy="1781353"/>
          </a:xfr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>
            <a:normAutofit fontScale="92500"/>
          </a:bodyPr>
          <a:lstStyle/>
          <a:p>
            <a:r>
              <a:rPr lang="en-US" sz="48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5. Charts and Graphs</a:t>
            </a:r>
          </a:p>
          <a:p>
            <a:pPr>
              <a:spcBef>
                <a:spcPts val="600"/>
              </a:spcBef>
            </a:pPr>
            <a:r>
              <a:rPr lang="en-US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5.2 </a:t>
            </a:r>
            <a:r>
              <a:rPr lang="en-US" altLang="zh-CN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Creating Charts – 2) </a:t>
            </a:r>
            <a:r>
              <a:rPr lang="en-US" altLang="zh-CN" sz="4400" b="1" dirty="0" err="1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LineChart</a:t>
            </a:r>
            <a:endParaRPr lang="en-US" sz="4400" b="1" dirty="0">
              <a:solidFill>
                <a:schemeClr val="accent4">
                  <a:lumMod val="75000"/>
                </a:schemeClr>
              </a:solidFill>
              <a:latin typeface="72 Black" panose="020B0A04030603020204" pitchFamily="34" charset="0"/>
              <a:cs typeface="72 Black" panose="020B0A04030603020204" pitchFamily="34" charset="0"/>
            </a:endParaRPr>
          </a:p>
        </p:txBody>
      </p:sp>
      <p:pic>
        <p:nvPicPr>
          <p:cNvPr id="4098" name="Picture 2" descr="Clipart #1073783">
            <a:extLst>
              <a:ext uri="{FF2B5EF4-FFF2-40B4-BE49-F238E27FC236}">
                <a16:creationId xmlns:a16="http://schemas.microsoft.com/office/drawing/2014/main" id="{D158268A-A312-6948-30CB-40C49ADDC6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8925" y="1451409"/>
            <a:ext cx="2759075" cy="275907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97597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262628-82F9-0765-1C3F-DB2484FDF1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F7364D7-5CD5-DE06-5F35-DDF8F310E8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00" y="436033"/>
            <a:ext cx="7545594" cy="580820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F8A9C940-A8CC-433E-E793-C2176FD1EC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4240" y="72887"/>
            <a:ext cx="9255756" cy="107700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Mastering openpyxl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B0D700-2A28-7755-F23E-0B356729B6C0}"/>
              </a:ext>
            </a:extLst>
          </p:cNvPr>
          <p:cNvSpPr txBox="1"/>
          <p:nvPr/>
        </p:nvSpPr>
        <p:spPr>
          <a:xfrm>
            <a:off x="0" y="4859"/>
            <a:ext cx="2336800" cy="1446550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dirty="0">
                <a:solidFill>
                  <a:schemeClr val="accent5"/>
                </a:solidFill>
                <a:latin typeface="Trade Gothic Next Heavy" panose="020F0502020204030204" pitchFamily="34" charset="0"/>
              </a:rPr>
              <a:t>025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C6E8FBA-D5A3-E0B4-115B-F5CC5035F7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20" y="5574693"/>
            <a:ext cx="2661920" cy="10884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4D8371F-F362-04D7-FA71-E64EBAF366A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969260" y="4936949"/>
            <a:ext cx="9050019" cy="1781353"/>
          </a:xfr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>
            <a:normAutofit fontScale="92500"/>
          </a:bodyPr>
          <a:lstStyle/>
          <a:p>
            <a:r>
              <a:rPr lang="en-US" sz="48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5. Charts and Graphs</a:t>
            </a:r>
          </a:p>
          <a:p>
            <a:pPr>
              <a:spcBef>
                <a:spcPts val="600"/>
              </a:spcBef>
            </a:pPr>
            <a:r>
              <a:rPr lang="en-US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5.2 </a:t>
            </a:r>
            <a:r>
              <a:rPr lang="en-US" altLang="zh-CN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Creating Charts – 3) </a:t>
            </a:r>
            <a:r>
              <a:rPr lang="en-US" altLang="zh-CN" sz="4400" b="1" dirty="0" err="1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PieChart</a:t>
            </a:r>
            <a:endParaRPr lang="en-US" sz="4400" b="1" dirty="0">
              <a:solidFill>
                <a:schemeClr val="accent4">
                  <a:lumMod val="75000"/>
                </a:schemeClr>
              </a:solidFill>
              <a:latin typeface="72 Black" panose="020B0A04030603020204" pitchFamily="34" charset="0"/>
              <a:cs typeface="72 Black" panose="020B0A04030603020204" pitchFamily="34" charset="0"/>
            </a:endParaRPr>
          </a:p>
        </p:txBody>
      </p:sp>
      <p:pic>
        <p:nvPicPr>
          <p:cNvPr id="11266" name="Picture 2" descr="Royalty Free Clipart Image of a Man Eating a Pie Chart">
            <a:extLst>
              <a:ext uri="{FF2B5EF4-FFF2-40B4-BE49-F238E27FC236}">
                <a16:creationId xmlns:a16="http://schemas.microsoft.com/office/drawing/2014/main" id="{6AD67FD5-D6CE-8BC3-7D19-85522BFDCB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3159" y="1644439"/>
            <a:ext cx="3873824" cy="30769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95812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287998-EE4C-353A-6454-61825ABA9A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FDE847A-1B45-1962-B7EE-A4A6EE074F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470" y="398539"/>
            <a:ext cx="8070288" cy="58928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2B770752-C8BE-2D8C-B0FF-108F6485E3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4240" y="72887"/>
            <a:ext cx="9255756" cy="107700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Mastering openpyxl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E9D2E2-50FD-B651-ED7A-CD76B3A98D78}"/>
              </a:ext>
            </a:extLst>
          </p:cNvPr>
          <p:cNvSpPr txBox="1"/>
          <p:nvPr/>
        </p:nvSpPr>
        <p:spPr>
          <a:xfrm>
            <a:off x="0" y="4859"/>
            <a:ext cx="2336800" cy="1446550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dirty="0">
                <a:solidFill>
                  <a:schemeClr val="accent5"/>
                </a:solidFill>
                <a:latin typeface="Trade Gothic Next Heavy" panose="020F0502020204030204" pitchFamily="34" charset="0"/>
              </a:rPr>
              <a:t>026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A82CDC5-504C-4F65-356D-53EF6935C5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20" y="5574693"/>
            <a:ext cx="2661920" cy="10884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026C9FC-802A-CC12-62BD-71AC28A5419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969260" y="4936949"/>
            <a:ext cx="9050019" cy="1781353"/>
          </a:xfr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>
            <a:normAutofit fontScale="92500"/>
          </a:bodyPr>
          <a:lstStyle/>
          <a:p>
            <a:r>
              <a:rPr lang="en-US" sz="48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5. Charts and Graphs</a:t>
            </a:r>
          </a:p>
          <a:p>
            <a:pPr>
              <a:spcBef>
                <a:spcPts val="600"/>
              </a:spcBef>
            </a:pPr>
            <a:r>
              <a:rPr lang="en-US" sz="39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5.2 </a:t>
            </a:r>
            <a:r>
              <a:rPr lang="en-US" altLang="zh-CN" sz="39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Creating Charts – 4) </a:t>
            </a:r>
            <a:r>
              <a:rPr lang="en-US" altLang="zh-CN" sz="3900" b="1" dirty="0" err="1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ScatterChart</a:t>
            </a:r>
            <a:endParaRPr lang="en-US" sz="3900" b="1" dirty="0">
              <a:solidFill>
                <a:schemeClr val="accent4">
                  <a:lumMod val="75000"/>
                </a:schemeClr>
              </a:solidFill>
              <a:latin typeface="72 Black" panose="020B0A04030603020204" pitchFamily="34" charset="0"/>
              <a:cs typeface="72 Black" panose="020B0A04030603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9520EC-B2E8-E9FE-330B-07268620C1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5692" y="1406359"/>
            <a:ext cx="3333750" cy="3333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846938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E79571-382E-E763-D3F8-775207D582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9FB6209-F091-90DD-E910-36BB6ADFED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497" y="478860"/>
            <a:ext cx="8160402" cy="564008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7A470334-16D0-E42E-F2DC-DCD409E707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4240" y="72887"/>
            <a:ext cx="9255756" cy="107700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Mastering openpyxl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9A0BCB-59E5-530D-F221-320475F49FCD}"/>
              </a:ext>
            </a:extLst>
          </p:cNvPr>
          <p:cNvSpPr txBox="1"/>
          <p:nvPr/>
        </p:nvSpPr>
        <p:spPr>
          <a:xfrm>
            <a:off x="0" y="4859"/>
            <a:ext cx="2336800" cy="1446550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dirty="0">
                <a:solidFill>
                  <a:schemeClr val="accent5"/>
                </a:solidFill>
                <a:latin typeface="Trade Gothic Next Heavy" panose="020F0502020204030204" pitchFamily="34" charset="0"/>
              </a:rPr>
              <a:t>027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A9513B8-1E3C-3D42-EE7D-BE5F7766E8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20" y="5574693"/>
            <a:ext cx="2661920" cy="10884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D043516-875A-AF22-AAA1-BB15AFDB12C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969260" y="4936949"/>
            <a:ext cx="9050019" cy="1781353"/>
          </a:xfr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>
            <a:normAutofit fontScale="92500"/>
          </a:bodyPr>
          <a:lstStyle/>
          <a:p>
            <a:r>
              <a:rPr lang="en-US" sz="48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5. Charts and Graphs</a:t>
            </a:r>
          </a:p>
          <a:p>
            <a:pPr>
              <a:spcBef>
                <a:spcPts val="600"/>
              </a:spcBef>
            </a:pPr>
            <a:r>
              <a:rPr lang="en-US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5.2 </a:t>
            </a:r>
            <a:r>
              <a:rPr lang="en-US" altLang="zh-CN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Creating Charts – 5) </a:t>
            </a:r>
            <a:r>
              <a:rPr lang="en-US" altLang="zh-CN" sz="4400" b="1" dirty="0" err="1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AreaChart</a:t>
            </a:r>
            <a:endParaRPr lang="en-US" sz="4400" b="1" dirty="0">
              <a:solidFill>
                <a:schemeClr val="accent4">
                  <a:lumMod val="75000"/>
                </a:schemeClr>
              </a:solidFill>
              <a:latin typeface="72 Black" panose="020B0A04030603020204" pitchFamily="34" charset="0"/>
              <a:cs typeface="72 Black" panose="020B0A04030603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2F9CA51-9BE9-1CD7-1788-0A1C572F40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2499" y="1217918"/>
            <a:ext cx="3382434" cy="251928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1085141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57391F-C555-5D25-AD9A-48A06D71F6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DA009AB-F25A-D885-DB03-AF0E3BA4A1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471" y="524898"/>
            <a:ext cx="7547861" cy="564008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A3C31237-3C1C-8D4A-880C-FFD6A91A81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4240" y="72887"/>
            <a:ext cx="9255756" cy="107700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Mastering openpyxl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310EB1-51C0-6AD0-B363-A173DD09AA75}"/>
              </a:ext>
            </a:extLst>
          </p:cNvPr>
          <p:cNvSpPr txBox="1"/>
          <p:nvPr/>
        </p:nvSpPr>
        <p:spPr>
          <a:xfrm>
            <a:off x="0" y="4859"/>
            <a:ext cx="2336800" cy="1446550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dirty="0">
                <a:solidFill>
                  <a:schemeClr val="accent5"/>
                </a:solidFill>
                <a:latin typeface="Trade Gothic Next Heavy" panose="020F0502020204030204" pitchFamily="34" charset="0"/>
              </a:rPr>
              <a:t>028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121BA5A-15B8-A87F-6A84-2D15751139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20" y="5574693"/>
            <a:ext cx="2661920" cy="10884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27C891D-C23B-24D4-5AD5-57841F01637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969260" y="4936949"/>
            <a:ext cx="9050019" cy="1781353"/>
          </a:xfr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>
            <a:normAutofit/>
          </a:bodyPr>
          <a:lstStyle/>
          <a:p>
            <a:r>
              <a:rPr lang="en-US" sz="48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5. Charts and Graphs</a:t>
            </a:r>
          </a:p>
          <a:p>
            <a:pPr>
              <a:spcBef>
                <a:spcPts val="600"/>
              </a:spcBef>
            </a:pPr>
            <a:r>
              <a:rPr lang="en-US" sz="39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5.2 </a:t>
            </a:r>
            <a:r>
              <a:rPr lang="en-US" altLang="zh-CN" sz="39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Creating Charts – 6) </a:t>
            </a:r>
            <a:r>
              <a:rPr lang="en-US" altLang="zh-CN" sz="3900" b="1" dirty="0" err="1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RadarChart</a:t>
            </a:r>
            <a:endParaRPr lang="en-US" sz="3900" b="1" dirty="0">
              <a:solidFill>
                <a:schemeClr val="accent4">
                  <a:lumMod val="75000"/>
                </a:schemeClr>
              </a:solidFill>
              <a:latin typeface="72 Black" panose="020B0A04030603020204" pitchFamily="34" charset="0"/>
              <a:cs typeface="72 Black" panose="020B0A04030603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F9EC3DC-9CAB-0481-111F-B4399FA9B1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9930" y="1451409"/>
            <a:ext cx="3333750" cy="30099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8567307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6E9D28-DD04-5295-9E66-B676B8C7FC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3402F00-DF01-1FBE-9BA3-34E7DCCEB9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823" y="478860"/>
            <a:ext cx="7904610" cy="564008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E8C3A6E0-9F1E-B860-6E6B-E1BCA9F49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4240" y="72887"/>
            <a:ext cx="9255756" cy="107700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Mastering openpyxl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3975EE9-4514-DCFD-819F-5063E6C70CA0}"/>
              </a:ext>
            </a:extLst>
          </p:cNvPr>
          <p:cNvSpPr txBox="1"/>
          <p:nvPr/>
        </p:nvSpPr>
        <p:spPr>
          <a:xfrm>
            <a:off x="0" y="4859"/>
            <a:ext cx="2336800" cy="1446550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dirty="0">
                <a:solidFill>
                  <a:schemeClr val="accent5"/>
                </a:solidFill>
                <a:latin typeface="Trade Gothic Next Heavy" panose="020F0502020204030204" pitchFamily="34" charset="0"/>
              </a:rPr>
              <a:t>029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1B83A2A-2809-5E94-17EC-62B12E2A40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20" y="5574693"/>
            <a:ext cx="2661920" cy="10884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F19CE38-D9CE-510E-49EF-B459B0B4186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969260" y="4936949"/>
            <a:ext cx="9050019" cy="1781353"/>
          </a:xfr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>
            <a:normAutofit/>
          </a:bodyPr>
          <a:lstStyle/>
          <a:p>
            <a:r>
              <a:rPr lang="en-US" sz="48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5. Charts and Graphs</a:t>
            </a:r>
          </a:p>
          <a:p>
            <a:pPr>
              <a:spcBef>
                <a:spcPts val="600"/>
              </a:spcBef>
            </a:pPr>
            <a:r>
              <a:rPr lang="en-US" sz="35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5.2 </a:t>
            </a:r>
            <a:r>
              <a:rPr lang="en-US" altLang="zh-CN" sz="35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Creating Charts – 7) </a:t>
            </a:r>
            <a:r>
              <a:rPr lang="en-US" altLang="zh-CN" sz="3500" b="1" dirty="0" err="1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DoughnutChart</a:t>
            </a:r>
            <a:endParaRPr lang="en-US" sz="3500" b="1" dirty="0">
              <a:solidFill>
                <a:schemeClr val="accent4">
                  <a:lumMod val="75000"/>
                </a:schemeClr>
              </a:solidFill>
              <a:latin typeface="72 Black" panose="020B0A04030603020204" pitchFamily="34" charset="0"/>
              <a:cs typeface="72 Black" panose="020B0A04030603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80779E-142B-F96D-36E7-59926C444A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5433" y="1388533"/>
            <a:ext cx="3197182" cy="31606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107530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66E447-63A2-3C97-9E86-66FB4F015D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237E1FF-7FA4-C2F6-B828-778D76B26B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" y="611388"/>
            <a:ext cx="10586720" cy="477205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3C265C4B-34A4-06A7-361A-CD8DE28825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4240" y="72887"/>
            <a:ext cx="9255756" cy="107700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Mastering openpyxl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27F947-2888-4BC7-9B20-C115BC483D8A}"/>
              </a:ext>
            </a:extLst>
          </p:cNvPr>
          <p:cNvSpPr txBox="1"/>
          <p:nvPr/>
        </p:nvSpPr>
        <p:spPr>
          <a:xfrm>
            <a:off x="10159" y="19618"/>
            <a:ext cx="2436707" cy="1446550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dirty="0">
                <a:solidFill>
                  <a:schemeClr val="accent5"/>
                </a:solidFill>
                <a:latin typeface="Trade Gothic Next Heavy" panose="020F0502020204030204" pitchFamily="34" charset="0"/>
              </a:rPr>
              <a:t>003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B91B3BC-A7E9-795C-615E-2747A3C79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20" y="5574693"/>
            <a:ext cx="2661920" cy="10884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6551868-34DC-0F9A-9179-D8551CBB2B4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045460" y="5574693"/>
            <a:ext cx="8750300" cy="1062293"/>
          </a:xfrm>
        </p:spPr>
        <p:txBody>
          <a:bodyPr anchor="ctr">
            <a:normAutofit/>
          </a:bodyPr>
          <a:lstStyle/>
          <a:p>
            <a:r>
              <a:rPr lang="en-US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1. Introduction – First Sample</a:t>
            </a:r>
          </a:p>
        </p:txBody>
      </p:sp>
    </p:spTree>
    <p:extLst>
      <p:ext uri="{BB962C8B-B14F-4D97-AF65-F5344CB8AC3E}">
        <p14:creationId xmlns:p14="http://schemas.microsoft.com/office/powerpoint/2010/main" val="2326934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D2810B-63AC-7935-43C4-6A28C26289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6421C14-2E7B-F278-69E5-DB9A3A5F1F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127" y="526390"/>
            <a:ext cx="7916540" cy="540659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A28E4E90-54C1-59D6-4927-9F2267C017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4240" y="72887"/>
            <a:ext cx="9255756" cy="107700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Mastering openpyxl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74A8EC-DE62-EB81-1ADA-360C9ED34B5B}"/>
              </a:ext>
            </a:extLst>
          </p:cNvPr>
          <p:cNvSpPr txBox="1"/>
          <p:nvPr/>
        </p:nvSpPr>
        <p:spPr>
          <a:xfrm>
            <a:off x="0" y="4859"/>
            <a:ext cx="2336800" cy="1446550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dirty="0">
                <a:solidFill>
                  <a:schemeClr val="accent5"/>
                </a:solidFill>
                <a:latin typeface="Trade Gothic Next Heavy" panose="020F0502020204030204" pitchFamily="34" charset="0"/>
              </a:rPr>
              <a:t>030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83F68E1-3D55-2F18-4D36-EE045033CB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20" y="5574693"/>
            <a:ext cx="2661920" cy="10884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5E5A024-BB86-8CED-35F0-6896B59BD22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969260" y="4936949"/>
            <a:ext cx="9050019" cy="1781353"/>
          </a:xfr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>
            <a:normAutofit/>
          </a:bodyPr>
          <a:lstStyle/>
          <a:p>
            <a:r>
              <a:rPr lang="en-US" sz="48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5. Charts and Graphs</a:t>
            </a:r>
          </a:p>
          <a:p>
            <a:pPr>
              <a:spcBef>
                <a:spcPts val="600"/>
              </a:spcBef>
            </a:pPr>
            <a:r>
              <a:rPr lang="en-US" sz="39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5.2 </a:t>
            </a:r>
            <a:r>
              <a:rPr lang="en-US" altLang="zh-CN" sz="39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Creating Charts – 8) </a:t>
            </a:r>
            <a:r>
              <a:rPr lang="en-US" altLang="zh-CN" sz="3900" b="1" dirty="0" err="1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StockChart</a:t>
            </a:r>
            <a:endParaRPr lang="en-US" sz="3900" b="1" dirty="0">
              <a:solidFill>
                <a:schemeClr val="accent4">
                  <a:lumMod val="75000"/>
                </a:schemeClr>
              </a:solidFill>
              <a:latin typeface="72 Black" panose="020B0A04030603020204" pitchFamily="34" charset="0"/>
              <a:cs typeface="72 Black" panose="020B0A04030603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1470306-6B0E-D859-8606-DD531CFEC9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8464" y="1271849"/>
            <a:ext cx="4512845" cy="266938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8713903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313C16-D474-61DA-F575-910EFD1DCF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3E3D446-FB4B-5FFE-616A-C47AFB4A85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3" y="728134"/>
            <a:ext cx="8403163" cy="514807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A0283C02-5B36-AC8E-0CEA-5A20ED8C30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4240" y="72887"/>
            <a:ext cx="9255756" cy="107700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Mastering openpyxl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24F58A-21B5-D198-43E1-3C90680C22CF}"/>
              </a:ext>
            </a:extLst>
          </p:cNvPr>
          <p:cNvSpPr txBox="1"/>
          <p:nvPr/>
        </p:nvSpPr>
        <p:spPr>
          <a:xfrm>
            <a:off x="0" y="4859"/>
            <a:ext cx="2336800" cy="1446550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dirty="0">
                <a:solidFill>
                  <a:schemeClr val="accent5"/>
                </a:solidFill>
                <a:latin typeface="Trade Gothic Next Heavy" panose="020F0502020204030204" pitchFamily="34" charset="0"/>
              </a:rPr>
              <a:t>031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6FB64B9-0BF1-6571-44AD-0FBAB75D46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20" y="5574693"/>
            <a:ext cx="2661920" cy="10884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662F114-A856-5D24-221A-BFEF3511472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969260" y="4936949"/>
            <a:ext cx="9050019" cy="1781353"/>
          </a:xfr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>
            <a:normAutofit fontScale="92500" lnSpcReduction="20000"/>
          </a:bodyPr>
          <a:lstStyle/>
          <a:p>
            <a:r>
              <a:rPr lang="en-US" sz="48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5. Charts and Graphs</a:t>
            </a:r>
          </a:p>
          <a:p>
            <a:pPr>
              <a:spcBef>
                <a:spcPts val="600"/>
              </a:spcBef>
            </a:pPr>
            <a:r>
              <a:rPr lang="en-US" sz="39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5.3 Customizing Charts &amp; 5.4 Add Charts to Worksheets</a:t>
            </a:r>
          </a:p>
        </p:txBody>
      </p:sp>
    </p:spTree>
    <p:extLst>
      <p:ext uri="{BB962C8B-B14F-4D97-AF65-F5344CB8AC3E}">
        <p14:creationId xmlns:p14="http://schemas.microsoft.com/office/powerpoint/2010/main" val="34808849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04DFB7-8F1D-1A57-32E4-62DD436765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731E7A0-57F6-9E0F-D37B-13655E9B7A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363" y="386080"/>
            <a:ext cx="4305340" cy="60858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FEDB76D-9EA4-2778-6B64-2DE8170AC0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2371" y="592521"/>
            <a:ext cx="5776753" cy="23622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Picture 7" descr="A person sitting on a rock holding a football&#10;&#10;AI-generated content may be incorrect.">
            <a:extLst>
              <a:ext uri="{FF2B5EF4-FFF2-40B4-BE49-F238E27FC236}">
                <a16:creationId xmlns:a16="http://schemas.microsoft.com/office/drawing/2014/main" id="{8EB5F0BD-72CE-A5C9-EA8E-FC9D631BD4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1931" y="2883601"/>
            <a:ext cx="3688137" cy="390327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9364730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B245FF-35D8-A612-3794-538AFE5FE3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E7C68A0-3860-8D58-6187-6184BE81F6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720" y="487273"/>
            <a:ext cx="10424160" cy="508742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2DB2BC73-E5E2-BFBD-75AA-0042168CC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4240" y="72887"/>
            <a:ext cx="9255756" cy="107700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Mastering openpyxl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F721AC-B560-6F2E-4EE4-1BDCE2351F07}"/>
              </a:ext>
            </a:extLst>
          </p:cNvPr>
          <p:cNvSpPr txBox="1"/>
          <p:nvPr/>
        </p:nvSpPr>
        <p:spPr>
          <a:xfrm>
            <a:off x="10159" y="19618"/>
            <a:ext cx="2436707" cy="1446550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dirty="0">
                <a:solidFill>
                  <a:schemeClr val="accent5"/>
                </a:solidFill>
                <a:latin typeface="Trade Gothic Next Heavy" panose="020F0502020204030204" pitchFamily="34" charset="0"/>
              </a:rPr>
              <a:t>004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B3720E0-7D2C-3C3E-35CC-EE8519E02B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20" y="5574693"/>
            <a:ext cx="2661920" cy="10884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F05CEA0-1C58-A478-54CF-6A4CE820B0A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045460" y="5145428"/>
            <a:ext cx="8750300" cy="1062293"/>
          </a:xfrm>
        </p:spPr>
        <p:txBody>
          <a:bodyPr anchor="ctr">
            <a:normAutofit/>
          </a:bodyPr>
          <a:lstStyle/>
          <a:p>
            <a:r>
              <a:rPr lang="en-US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1. Introduction – First </a:t>
            </a:r>
            <a:r>
              <a:rPr lang="en-US" altLang="zh-CN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Exercise</a:t>
            </a:r>
            <a:endParaRPr lang="en-US" sz="4400" b="1" dirty="0">
              <a:solidFill>
                <a:schemeClr val="accent4">
                  <a:lumMod val="75000"/>
                </a:schemeClr>
              </a:solidFill>
              <a:latin typeface="72 Black" panose="020B0A04030603020204" pitchFamily="34" charset="0"/>
              <a:cs typeface="72 Black" panose="020B0A04030603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FA86E5-7079-8A0F-E21B-6A3A4C842B37}"/>
              </a:ext>
            </a:extLst>
          </p:cNvPr>
          <p:cNvSpPr txBox="1"/>
          <p:nvPr/>
        </p:nvSpPr>
        <p:spPr>
          <a:xfrm>
            <a:off x="667559" y="3235960"/>
            <a:ext cx="9929321" cy="132343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chemeClr val="accent4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Question:</a:t>
            </a:r>
          </a:p>
          <a:p>
            <a:r>
              <a:rPr lang="en-US" sz="4000" b="1" dirty="0">
                <a:solidFill>
                  <a:schemeClr val="accent4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Write into a new Excel file with iterating</a:t>
            </a:r>
          </a:p>
        </p:txBody>
      </p:sp>
    </p:spTree>
    <p:extLst>
      <p:ext uri="{BB962C8B-B14F-4D97-AF65-F5344CB8AC3E}">
        <p14:creationId xmlns:p14="http://schemas.microsoft.com/office/powerpoint/2010/main" val="13156265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293CC8-98AC-C317-99F3-587A6453C1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074A87B-8ACB-FBD0-065C-87B94803BE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720" y="487864"/>
            <a:ext cx="10401300" cy="537413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52C9194E-650D-A1E7-128B-F572C73447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4240" y="72887"/>
            <a:ext cx="9255756" cy="107700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Mastering openpyxl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270352-951D-5758-0CAA-F35021F3F2FF}"/>
              </a:ext>
            </a:extLst>
          </p:cNvPr>
          <p:cNvSpPr txBox="1"/>
          <p:nvPr/>
        </p:nvSpPr>
        <p:spPr>
          <a:xfrm>
            <a:off x="0" y="4859"/>
            <a:ext cx="2336800" cy="1446550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dirty="0">
                <a:solidFill>
                  <a:schemeClr val="accent5"/>
                </a:solidFill>
                <a:latin typeface="Trade Gothic Next Heavy" panose="020F0502020204030204" pitchFamily="34" charset="0"/>
              </a:rPr>
              <a:t>005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2DAD431-02E9-79BE-5683-E1309F29A7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20" y="5574693"/>
            <a:ext cx="2661920" cy="10884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28C6902-78D9-0654-29CE-ED04ACD1FEF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032760" y="5076647"/>
            <a:ext cx="8750300" cy="1781353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>
            <a:normAutofit fontScale="85000" lnSpcReduction="10000"/>
          </a:bodyPr>
          <a:lstStyle/>
          <a:p>
            <a:r>
              <a:rPr lang="en-US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2. Workbook and Worksheet Objects</a:t>
            </a:r>
          </a:p>
          <a:p>
            <a:r>
              <a:rPr lang="en-US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2.1 Creating Workbooks</a:t>
            </a:r>
          </a:p>
        </p:txBody>
      </p:sp>
    </p:spTree>
    <p:extLst>
      <p:ext uri="{BB962C8B-B14F-4D97-AF65-F5344CB8AC3E}">
        <p14:creationId xmlns:p14="http://schemas.microsoft.com/office/powerpoint/2010/main" val="22491572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D77605-BA9D-05C7-E244-8F97BC450C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74F6ED-383A-8020-8FA2-E0FD2FEE93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623" y="441933"/>
            <a:ext cx="9583487" cy="574296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0EF718ED-BB73-6F7F-372B-E50F3542CA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4240" y="72887"/>
            <a:ext cx="9255756" cy="107700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Mastering openpyxl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0211CD-F11D-8290-76FF-CE84AF517F6A}"/>
              </a:ext>
            </a:extLst>
          </p:cNvPr>
          <p:cNvSpPr txBox="1"/>
          <p:nvPr/>
        </p:nvSpPr>
        <p:spPr>
          <a:xfrm>
            <a:off x="0" y="4859"/>
            <a:ext cx="2336800" cy="1446550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dirty="0">
                <a:solidFill>
                  <a:schemeClr val="accent5"/>
                </a:solidFill>
                <a:latin typeface="Trade Gothic Next Heavy" panose="020F0502020204030204" pitchFamily="34" charset="0"/>
              </a:rPr>
              <a:t>006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9F7F6CF-D730-32A1-E5E9-66C14E418F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20" y="5574693"/>
            <a:ext cx="2661920" cy="10884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45647B9-32D5-0E73-0854-941E5389276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032760" y="5076647"/>
            <a:ext cx="8750300" cy="1781353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>
            <a:normAutofit fontScale="85000" lnSpcReduction="10000"/>
          </a:bodyPr>
          <a:lstStyle/>
          <a:p>
            <a:r>
              <a:rPr lang="en-US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2. Workbook and Worksheet Objects</a:t>
            </a:r>
          </a:p>
          <a:p>
            <a:r>
              <a:rPr lang="en-US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2.2 </a:t>
            </a:r>
            <a:r>
              <a:rPr lang="en-US" altLang="zh-CN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Accessing</a:t>
            </a:r>
            <a:r>
              <a:rPr lang="en-US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 Worksheets</a:t>
            </a:r>
          </a:p>
        </p:txBody>
      </p:sp>
    </p:spTree>
    <p:extLst>
      <p:ext uri="{BB962C8B-B14F-4D97-AF65-F5344CB8AC3E}">
        <p14:creationId xmlns:p14="http://schemas.microsoft.com/office/powerpoint/2010/main" val="33382139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BCFEDE-06AD-BB16-39E4-9FCBACAC2B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5A432F0-CFF9-0F80-AFD2-556E5DE929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635" y="605975"/>
            <a:ext cx="8891125" cy="549002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55A319EA-4FA6-A35B-1A80-35FC4FC8BF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4240" y="72887"/>
            <a:ext cx="9255756" cy="107700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Mastering openpyxl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B9915F-F8C9-B564-DC99-FD22E01E0D21}"/>
              </a:ext>
            </a:extLst>
          </p:cNvPr>
          <p:cNvSpPr txBox="1"/>
          <p:nvPr/>
        </p:nvSpPr>
        <p:spPr>
          <a:xfrm>
            <a:off x="0" y="4859"/>
            <a:ext cx="2336800" cy="1446550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dirty="0">
                <a:solidFill>
                  <a:schemeClr val="accent5"/>
                </a:solidFill>
                <a:latin typeface="Trade Gothic Next Heavy" panose="020F0502020204030204" pitchFamily="34" charset="0"/>
              </a:rPr>
              <a:t>007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6508A8C-6CA2-AD36-5D13-77A58E8F09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20" y="5574693"/>
            <a:ext cx="2661920" cy="10884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AFD4BBA-B0AE-C7AB-FEA1-BDE2DFD9491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032760" y="5076647"/>
            <a:ext cx="8750300" cy="1781353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>
            <a:normAutofit fontScale="85000" lnSpcReduction="10000"/>
          </a:bodyPr>
          <a:lstStyle/>
          <a:p>
            <a:r>
              <a:rPr lang="en-US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2. Workbook and Worksheet Objects</a:t>
            </a:r>
          </a:p>
          <a:p>
            <a:r>
              <a:rPr lang="en-US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2.3 Creating Worksheets</a:t>
            </a:r>
          </a:p>
        </p:txBody>
      </p:sp>
    </p:spTree>
    <p:extLst>
      <p:ext uri="{BB962C8B-B14F-4D97-AF65-F5344CB8AC3E}">
        <p14:creationId xmlns:p14="http://schemas.microsoft.com/office/powerpoint/2010/main" val="11226591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BEC206-7971-2607-A76D-6B3318F26C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93E9336-71C8-9E7B-7278-00CC1F3259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574" y="482184"/>
            <a:ext cx="9453306" cy="576021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FFC5F418-5E9E-C8E0-A306-33FD458E3A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4240" y="72887"/>
            <a:ext cx="9255756" cy="107700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Mastering openpyxl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A20CD41-DC4F-0881-EC5F-1D5C278FF692}"/>
              </a:ext>
            </a:extLst>
          </p:cNvPr>
          <p:cNvSpPr txBox="1"/>
          <p:nvPr/>
        </p:nvSpPr>
        <p:spPr>
          <a:xfrm>
            <a:off x="0" y="4859"/>
            <a:ext cx="2336800" cy="1446550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dirty="0">
                <a:solidFill>
                  <a:schemeClr val="accent5"/>
                </a:solidFill>
                <a:latin typeface="Trade Gothic Next Heavy" panose="020F0502020204030204" pitchFamily="34" charset="0"/>
              </a:rPr>
              <a:t>008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FC96905-AAAB-9EEA-ACDD-49E1C430FE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20" y="5574693"/>
            <a:ext cx="2661920" cy="10884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856FDAF-A4CD-EDA0-1178-CAA8C54EA01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032760" y="5076647"/>
            <a:ext cx="8750300" cy="1781353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>
            <a:normAutofit fontScale="85000" lnSpcReduction="10000"/>
          </a:bodyPr>
          <a:lstStyle/>
          <a:p>
            <a:r>
              <a:rPr lang="en-US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2. Workbook and Worksheet Objects</a:t>
            </a:r>
          </a:p>
          <a:p>
            <a:r>
              <a:rPr lang="en-US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2.4 Deleting Worksheets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D41429F-D97E-6EAA-A2EE-AC2B23368B4F}"/>
              </a:ext>
            </a:extLst>
          </p:cNvPr>
          <p:cNvSpPr txBox="1"/>
          <p:nvPr/>
        </p:nvSpPr>
        <p:spPr>
          <a:xfrm>
            <a:off x="6014819" y="3876966"/>
            <a:ext cx="5415177" cy="784830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/>
              <a:t>New Repository:</a:t>
            </a:r>
          </a:p>
          <a:p>
            <a:r>
              <a:rPr lang="en-US" b="1" dirty="0"/>
              <a:t>https://github.com/yasenstar/learn_openpyxl</a:t>
            </a:r>
          </a:p>
        </p:txBody>
      </p:sp>
    </p:spTree>
    <p:extLst>
      <p:ext uri="{BB962C8B-B14F-4D97-AF65-F5344CB8AC3E}">
        <p14:creationId xmlns:p14="http://schemas.microsoft.com/office/powerpoint/2010/main" val="1189816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493929-FDA3-80E9-BF6B-3ECE908F87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2F7E308-12D3-C11B-14A0-617D1992C7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732" y="445722"/>
            <a:ext cx="9776948" cy="559547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BF03366D-9C66-F6F2-7972-7D57F240AE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4240" y="72887"/>
            <a:ext cx="9255756" cy="107700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Mastering openpyxl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3F3F20-FDA2-C66C-CB11-0099DC96A9DE}"/>
              </a:ext>
            </a:extLst>
          </p:cNvPr>
          <p:cNvSpPr txBox="1"/>
          <p:nvPr/>
        </p:nvSpPr>
        <p:spPr>
          <a:xfrm>
            <a:off x="0" y="4859"/>
            <a:ext cx="2336800" cy="1446550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dirty="0">
                <a:solidFill>
                  <a:schemeClr val="accent5"/>
                </a:solidFill>
                <a:latin typeface="Trade Gothic Next Heavy" panose="020F0502020204030204" pitchFamily="34" charset="0"/>
              </a:rPr>
              <a:t>009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3461414-237C-D6FE-AA5B-0BE8C6CE36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20" y="5574693"/>
            <a:ext cx="2661920" cy="10884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B6DE0F0-9171-19DA-AE27-FF19985BEF1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032760" y="5076647"/>
            <a:ext cx="8750300" cy="1781353"/>
          </a:xfr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>
            <a:normAutofit fontScale="85000" lnSpcReduction="10000"/>
          </a:bodyPr>
          <a:lstStyle/>
          <a:p>
            <a:r>
              <a:rPr lang="en-US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2. Workbook and Worksheet Objects</a:t>
            </a:r>
          </a:p>
          <a:p>
            <a:r>
              <a:rPr lang="en-US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2.5 Renaming Worksheets</a:t>
            </a:r>
          </a:p>
        </p:txBody>
      </p:sp>
    </p:spTree>
    <p:extLst>
      <p:ext uri="{BB962C8B-B14F-4D97-AF65-F5344CB8AC3E}">
        <p14:creationId xmlns:p14="http://schemas.microsoft.com/office/powerpoint/2010/main" val="308505007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dison">
  <a:themeElements>
    <a:clrScheme name="TM45439525">
      <a:dk1>
        <a:srgbClr val="000000"/>
      </a:dk1>
      <a:lt1>
        <a:srgbClr val="FFFFFF"/>
      </a:lt1>
      <a:dk2>
        <a:srgbClr val="1F2D29"/>
      </a:dk2>
      <a:lt2>
        <a:srgbClr val="E6B32E"/>
      </a:lt2>
      <a:accent1>
        <a:srgbClr val="9F9CD8"/>
      </a:accent1>
      <a:accent2>
        <a:srgbClr val="ED95A2"/>
      </a:accent2>
      <a:accent3>
        <a:srgbClr val="8BB9E1"/>
      </a:accent3>
      <a:accent4>
        <a:srgbClr val="C33F51"/>
      </a:accent4>
      <a:accent5>
        <a:srgbClr val="004048"/>
      </a:accent5>
      <a:accent6>
        <a:srgbClr val="8EC0C1"/>
      </a:accent6>
      <a:hlink>
        <a:srgbClr val="6D9D9B"/>
      </a:hlink>
      <a:folHlink>
        <a:srgbClr val="6D8583"/>
      </a:folHlink>
    </a:clrScheme>
    <a:fontScheme name="Custom 116">
      <a:majorFont>
        <a:latin typeface="Kalinga"/>
        <a:ea typeface=""/>
        <a:cs typeface=""/>
      </a:majorFont>
      <a:minorFont>
        <a:latin typeface="Kalinga"/>
        <a:ea typeface=""/>
        <a:cs typeface=""/>
      </a:minorFont>
    </a:fontScheme>
    <a:fmtScheme name="Madison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alpha val="88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45439525_Win32_SL_V9" id="{1C1685F1-2AF6-4AF8-B809-5763D0E52941}" vid="{50BDB98F-F06A-48E8-BE85-F709AAFF098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0FBC208-84B5-4BA7-8306-5BDC2F8CE14B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EF746E38-3E45-40EB-917C-6C82B8DF19A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F058098-9A21-440B-BD1E-02659AABD2A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1a19d03a-48bc-4359-8038-5b5f6d5847c3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Pastels Presentation</Template>
  <TotalTime>6367</TotalTime>
  <Words>438</Words>
  <Application>Microsoft Office PowerPoint</Application>
  <PresentationFormat>Widescreen</PresentationFormat>
  <Paragraphs>129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0" baseType="lpstr">
      <vt:lpstr>72 Black</vt:lpstr>
      <vt:lpstr>Aharoni</vt:lpstr>
      <vt:lpstr>Arial</vt:lpstr>
      <vt:lpstr>Calibri</vt:lpstr>
      <vt:lpstr>Kalinga</vt:lpstr>
      <vt:lpstr>Trade Gothic Next Heavy</vt:lpstr>
      <vt:lpstr>Wingdings</vt:lpstr>
      <vt:lpstr>Madison</vt:lpstr>
      <vt:lpstr>Mastering Python’s openpyxl - Opening &amp; Introduction</vt:lpstr>
      <vt:lpstr>Mastering openpyxl</vt:lpstr>
      <vt:lpstr>Mastering openpyxl</vt:lpstr>
      <vt:lpstr>Mastering openpyxl</vt:lpstr>
      <vt:lpstr>Mastering openpyxl</vt:lpstr>
      <vt:lpstr>Mastering openpyxl</vt:lpstr>
      <vt:lpstr>Mastering openpyxl</vt:lpstr>
      <vt:lpstr>Mastering openpyxl</vt:lpstr>
      <vt:lpstr>Mastering openpyxl</vt:lpstr>
      <vt:lpstr>Mastering openpyxl</vt:lpstr>
      <vt:lpstr>Mastering openpyxl</vt:lpstr>
      <vt:lpstr>Mastering openpyxl</vt:lpstr>
      <vt:lpstr>Mastering openpyxl</vt:lpstr>
      <vt:lpstr>Mastering openpyxl</vt:lpstr>
      <vt:lpstr>Mastering openpyxl</vt:lpstr>
      <vt:lpstr>Mastering openpyxl</vt:lpstr>
      <vt:lpstr>Mastering openpyxl</vt:lpstr>
      <vt:lpstr>Mastering openpyxl</vt:lpstr>
      <vt:lpstr>Mastering openpyxl</vt:lpstr>
      <vt:lpstr>Mastering openpyxl</vt:lpstr>
      <vt:lpstr>Mastering openpyxl</vt:lpstr>
      <vt:lpstr>Mastering openpyxl</vt:lpstr>
      <vt:lpstr>Mastering openpyxl</vt:lpstr>
      <vt:lpstr>Mastering openpyxl</vt:lpstr>
      <vt:lpstr>Mastering openpyxl</vt:lpstr>
      <vt:lpstr>Mastering openpyxl</vt:lpstr>
      <vt:lpstr>Mastering openpyxl</vt:lpstr>
      <vt:lpstr>Mastering openpyxl</vt:lpstr>
      <vt:lpstr>Mastering openpyxl</vt:lpstr>
      <vt:lpstr>Mastering openpyxl</vt:lpstr>
      <vt:lpstr>Mastering openpyxl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Xiaoqi Zhao</dc:creator>
  <cp:lastModifiedBy>Xiaoqi Zhao</cp:lastModifiedBy>
  <cp:revision>49</cp:revision>
  <dcterms:created xsi:type="dcterms:W3CDTF">2025-12-27T06:44:44Z</dcterms:created>
  <dcterms:modified xsi:type="dcterms:W3CDTF">2026-01-01T03:42:34Z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19540963-e559-4020-8a90-fe8a502c2801_Enabled">
    <vt:lpwstr>true</vt:lpwstr>
  </property>
  <property fmtid="{D5CDD505-2E9C-101B-9397-08002B2CF9AE}" pid="4" name="MSIP_Label_19540963-e559-4020-8a90-fe8a502c2801_SetDate">
    <vt:lpwstr>2025-12-27T06:51:37Z</vt:lpwstr>
  </property>
  <property fmtid="{D5CDD505-2E9C-101B-9397-08002B2CF9AE}" pid="5" name="MSIP_Label_19540963-e559-4020-8a90-fe8a502c2801_Method">
    <vt:lpwstr>Standard</vt:lpwstr>
  </property>
  <property fmtid="{D5CDD505-2E9C-101B-9397-08002B2CF9AE}" pid="6" name="MSIP_Label_19540963-e559-4020-8a90-fe8a502c2801_Name">
    <vt:lpwstr>19540963-e559-4020-8a90-fe8a502c2801</vt:lpwstr>
  </property>
  <property fmtid="{D5CDD505-2E9C-101B-9397-08002B2CF9AE}" pid="7" name="MSIP_Label_19540963-e559-4020-8a90-fe8a502c2801_SiteId">
    <vt:lpwstr>f25493ae-1c98-41d7-8a33-0be75f5fe603</vt:lpwstr>
  </property>
  <property fmtid="{D5CDD505-2E9C-101B-9397-08002B2CF9AE}" pid="8" name="MSIP_Label_19540963-e559-4020-8a90-fe8a502c2801_ActionId">
    <vt:lpwstr>d4cd69d8-408f-461f-b543-c328172dc96c</vt:lpwstr>
  </property>
  <property fmtid="{D5CDD505-2E9C-101B-9397-08002B2CF9AE}" pid="9" name="MSIP_Label_19540963-e559-4020-8a90-fe8a502c2801_ContentBits">
    <vt:lpwstr>0</vt:lpwstr>
  </property>
  <property fmtid="{D5CDD505-2E9C-101B-9397-08002B2CF9AE}" pid="10" name="MSIP_Label_19540963-e559-4020-8a90-fe8a502c2801_Tag">
    <vt:lpwstr>10, 3, 0, 1</vt:lpwstr>
  </property>
</Properties>
</file>